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348" r:id="rId3"/>
    <p:sldId id="438" r:id="rId4"/>
    <p:sldId id="416" r:id="rId5"/>
    <p:sldId id="439" r:id="rId6"/>
    <p:sldId id="440" r:id="rId7"/>
    <p:sldId id="441" r:id="rId8"/>
    <p:sldId id="442" r:id="rId9"/>
    <p:sldId id="430" r:id="rId10"/>
    <p:sldId id="432" r:id="rId11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0CB1AF4-8897-48D3-B3A5-1B1E88EA14DA}">
          <p14:sldIdLst>
            <p14:sldId id="348"/>
            <p14:sldId id="438"/>
            <p14:sldId id="416"/>
            <p14:sldId id="439"/>
            <p14:sldId id="440"/>
            <p14:sldId id="441"/>
            <p14:sldId id="442"/>
            <p14:sldId id="430"/>
            <p14:sldId id="432"/>
          </p14:sldIdLst>
        </p14:section>
        <p14:section name="Untitled Section" id="{882D0995-C826-4603-B626-D59ED8627D7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F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80" autoAdjust="0"/>
    <p:restoredTop sz="94660" autoAdjust="0"/>
  </p:normalViewPr>
  <p:slideViewPr>
    <p:cSldViewPr snapToGrid="0">
      <p:cViewPr varScale="1">
        <p:scale>
          <a:sx n="67" d="100"/>
          <a:sy n="67" d="100"/>
        </p:scale>
        <p:origin x="648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82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2022/06/28</a:t>
            </a:fld>
            <a:endParaRPr lang="en-ZA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8" name="Oval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8A6E1-448C-9B40-A1F2-B3593F0D28DF}" type="datetime1">
              <a:rPr lang="en-US" altLang="en-US"/>
              <a:pPr>
                <a:defRPr/>
              </a:pPr>
              <a:t>6/28/2022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106C2-BF0C-8046-9CFF-50B6C670F3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06578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09AC3-91D8-0F48-890F-2F00080E3A70}" type="datetime1">
              <a:rPr lang="en-US" altLang="en-US"/>
              <a:pPr>
                <a:defRPr/>
              </a:pPr>
              <a:t>6/28/2022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AC414-3863-0A4F-922A-7C0CD46505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6536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6A594-860F-AC40-AAFA-0CB21C975B5E}" type="datetime1">
              <a:rPr lang="en-US" altLang="en-US"/>
              <a:pPr>
                <a:defRPr/>
              </a:pPr>
              <a:t>6/28/2022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8A73D-C516-AE4C-A34D-343BFC8299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50329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300A9-AB58-4D4E-91D0-40F99FC168E1}" type="datetime1">
              <a:rPr lang="en-US" altLang="en-US"/>
              <a:pPr>
                <a:defRPr/>
              </a:pPr>
              <a:t>6/28/2022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D8F30-13D5-314C-95C1-23F121E0AE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8986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B8E3B-F90C-CE4C-B2C0-71C3943B86DA}" type="datetime1">
              <a:rPr lang="en-US" altLang="en-US"/>
              <a:pPr>
                <a:defRPr/>
              </a:pPr>
              <a:t>6/28/2022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6D1B6-9D35-E142-A6DF-6611F51E26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3263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F9A52-49C3-2B4C-A4BF-69322EF34EB5}" type="datetime1">
              <a:rPr lang="en-US" altLang="en-US"/>
              <a:pPr>
                <a:defRPr/>
              </a:pPr>
              <a:t>6/28/2022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E0AE0-A3FC-FE41-BBD5-A1A861DDEB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13530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09D85-AAC9-024B-859D-D0F0A2DA67BA}" type="datetime1">
              <a:rPr lang="en-US" altLang="en-US"/>
              <a:pPr>
                <a:defRPr/>
              </a:pPr>
              <a:t>6/28/2022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14EA2-522F-6549-869B-3E8237C224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20605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BC96E-0DE0-444E-9053-1533D611E692}" type="datetime1">
              <a:rPr lang="en-US" altLang="en-US"/>
              <a:pPr>
                <a:defRPr/>
              </a:pPr>
              <a:t>6/28/2022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79FFB-3560-2347-94DF-ECEF338154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538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E84A4-AA03-564E-A64F-8F0777D3428E}" type="datetime1">
              <a:rPr lang="en-US" altLang="en-US"/>
              <a:pPr>
                <a:defRPr/>
              </a:pPr>
              <a:t>6/28/2022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C52E2-5825-7949-8A9F-6264969B54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86018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45ACD-28A5-754C-AC7F-985228495FAE}" type="datetime1">
              <a:rPr lang="en-US" altLang="en-US"/>
              <a:pPr>
                <a:defRPr/>
              </a:pPr>
              <a:t>6/28/2022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72526-5DE4-9448-BFAB-865881B5FF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92071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0358-04F9-AA48-8CA6-0FACDAFC9150}" type="datetime1">
              <a:rPr lang="en-US" altLang="en-US"/>
              <a:pPr>
                <a:defRPr/>
              </a:pPr>
              <a:t>6/28/2022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CD907-11B3-EE46-9E8E-03367B624B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648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2022/06/28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2022/06/28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2022/06/28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2022/06/28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2022/06/28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2022/06/28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4BBB1EE-07D3-4BCD-A53E-3493FADAE931}" type="datetimeFigureOut">
              <a:rPr lang="en-ZA" smtClean="0"/>
              <a:t>2022/06/28</a:t>
            </a:fld>
            <a:endParaRPr lang="en-Z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Z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  <a:endParaRPr lang="en-US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6D372742-0B14-F54F-9711-346885847FA5}" type="datetime1">
              <a:rPr lang="en-US" altLang="en-US">
                <a:ea typeface="ＭＳ Ｐゴシック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6/28/2022</a:t>
            </a:fld>
            <a:endParaRPr lang="en-US" altLang="en-US">
              <a:ea typeface="ＭＳ Ｐゴシック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37FCA026-D70E-2549-82C1-258494C76DCA}" type="slidenum">
              <a:rPr lang="en-US" altLang="en-US">
                <a:ea typeface="ＭＳ Ｐゴシック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4529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5" descr="New_Powerpoint presentation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itle 16"/>
          <p:cNvSpPr txBox="1">
            <a:spLocks/>
          </p:cNvSpPr>
          <p:nvPr/>
        </p:nvSpPr>
        <p:spPr bwMode="auto">
          <a:xfrm>
            <a:off x="912285" y="404814"/>
            <a:ext cx="10678583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endParaRPr lang="en-US" altLang="en-US" sz="3000" b="1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15364" name="Subtitle 17"/>
          <p:cNvSpPr txBox="1">
            <a:spLocks/>
          </p:cNvSpPr>
          <p:nvPr/>
        </p:nvSpPr>
        <p:spPr bwMode="auto">
          <a:xfrm>
            <a:off x="334434" y="2759075"/>
            <a:ext cx="211243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buFont typeface="Arial" charset="0"/>
              <a:buNone/>
            </a:pPr>
            <a:r>
              <a:rPr lang="en-US" altLang="en-US" sz="1400" b="1" dirty="0" smtClean="0">
                <a:solidFill>
                  <a:srgbClr val="404040"/>
                </a:solidFill>
                <a:latin typeface="Arial Bold" pitchFamily="34" charset="0"/>
              </a:rPr>
              <a:t>11 November 2021</a:t>
            </a:r>
            <a:endParaRPr lang="en-US" altLang="en-US" sz="1800" b="1" dirty="0">
              <a:solidFill>
                <a:srgbClr val="404040"/>
              </a:solidFill>
              <a:latin typeface="Arial Bold" pitchFamily="34" charset="0"/>
            </a:endParaRPr>
          </a:p>
        </p:txBody>
      </p:sp>
      <p:pic>
        <p:nvPicPr>
          <p:cNvPr id="1536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6351" y="5913439"/>
            <a:ext cx="1667933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Title 16"/>
          <p:cNvSpPr txBox="1">
            <a:spLocks/>
          </p:cNvSpPr>
          <p:nvPr/>
        </p:nvSpPr>
        <p:spPr bwMode="auto">
          <a:xfrm>
            <a:off x="1115484" y="260350"/>
            <a:ext cx="10678583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en-US" altLang="en-US" sz="3000" b="1" dirty="0">
                <a:solidFill>
                  <a:prstClr val="black"/>
                </a:solidFill>
                <a:latin typeface="Arial" charset="0"/>
              </a:rPr>
              <a:t> </a:t>
            </a:r>
          </a:p>
        </p:txBody>
      </p:sp>
      <p:sp>
        <p:nvSpPr>
          <p:cNvPr id="15367" name="TextBox 1"/>
          <p:cNvSpPr txBox="1">
            <a:spLocks noChangeArrowheads="1"/>
          </p:cNvSpPr>
          <p:nvPr/>
        </p:nvSpPr>
        <p:spPr bwMode="auto">
          <a:xfrm>
            <a:off x="204715" y="562768"/>
            <a:ext cx="11690797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endParaRPr lang="en-US" altLang="en-US" sz="2000" b="1" dirty="0">
              <a:solidFill>
                <a:prstClr val="black"/>
              </a:solidFill>
              <a:latin typeface="Arial" charset="0"/>
            </a:endParaRPr>
          </a:p>
          <a:p>
            <a:pPr algn="ctr">
              <a:lnSpc>
                <a:spcPct val="90000"/>
              </a:lnSpc>
            </a:pPr>
            <a:r>
              <a:rPr lang="en-US" altLang="en-US" sz="2000" b="1" dirty="0" smtClean="0">
                <a:solidFill>
                  <a:prstClr val="black"/>
                </a:solidFill>
                <a:latin typeface="Arial" charset="0"/>
              </a:rPr>
              <a:t>HUMAN HEALTH AND SOCIAL WORK ACTIVITIES SECTOR  (including proposed targets by:</a:t>
            </a:r>
          </a:p>
          <a:p>
            <a:pPr algn="ctr">
              <a:lnSpc>
                <a:spcPct val="90000"/>
              </a:lnSpc>
            </a:pPr>
            <a:endParaRPr lang="en-US" altLang="en-US" sz="2000" b="1" dirty="0" smtClean="0">
              <a:solidFill>
                <a:prstClr val="black"/>
              </a:solidFill>
              <a:latin typeface="Arial" charset="0"/>
            </a:endParaRPr>
          </a:p>
          <a:p>
            <a:pPr marL="514350" indent="200025">
              <a:lnSpc>
                <a:spcPct val="90000"/>
              </a:lnSpc>
              <a:buFont typeface="+mj-lt"/>
              <a:buAutoNum type="romanLcPeriod"/>
            </a:pPr>
            <a:r>
              <a:rPr lang="en-US" altLang="en-US" sz="2000" b="1" dirty="0">
                <a:solidFill>
                  <a:prstClr val="black"/>
                </a:solidFill>
                <a:latin typeface="Arial" charset="0"/>
              </a:rPr>
              <a:t>National Pathology Group (</a:t>
            </a:r>
            <a:r>
              <a:rPr lang="en-US" altLang="en-US" sz="2000" b="1" dirty="0">
                <a:solidFill>
                  <a:srgbClr val="FF0000"/>
                </a:solidFill>
                <a:latin typeface="Arial" charset="0"/>
              </a:rPr>
              <a:t>NPG</a:t>
            </a:r>
            <a:r>
              <a:rPr lang="en-US" altLang="en-US" sz="2000" b="1" dirty="0">
                <a:solidFill>
                  <a:prstClr val="black"/>
                </a:solidFill>
                <a:latin typeface="Arial" charset="0"/>
              </a:rPr>
              <a:t>);</a:t>
            </a:r>
          </a:p>
          <a:p>
            <a:pPr marL="514350" indent="200025">
              <a:lnSpc>
                <a:spcPct val="90000"/>
              </a:lnSpc>
              <a:buFont typeface="+mj-lt"/>
              <a:buAutoNum type="romanLcPeriod"/>
            </a:pPr>
            <a:r>
              <a:rPr lang="en-US" altLang="en-US" sz="2000" b="1" dirty="0" smtClean="0">
                <a:solidFill>
                  <a:prstClr val="black"/>
                </a:solidFill>
                <a:latin typeface="Arial" charset="0"/>
              </a:rPr>
              <a:t>Hospital Association of South Africa (</a:t>
            </a:r>
            <a:r>
              <a:rPr lang="en-US" altLang="en-US" sz="2000" b="1" dirty="0" smtClean="0">
                <a:solidFill>
                  <a:srgbClr val="0070C0"/>
                </a:solidFill>
                <a:latin typeface="Arial" charset="0"/>
              </a:rPr>
              <a:t>HASA</a:t>
            </a:r>
            <a:r>
              <a:rPr lang="en-US" altLang="en-US" sz="2000" b="1" dirty="0">
                <a:solidFill>
                  <a:prstClr val="black"/>
                </a:solidFill>
                <a:latin typeface="Arial" charset="0"/>
              </a:rPr>
              <a:t>);</a:t>
            </a:r>
            <a:endParaRPr lang="en-US" altLang="en-US" sz="2000" b="1" dirty="0" smtClean="0">
              <a:solidFill>
                <a:prstClr val="black"/>
              </a:solidFill>
              <a:latin typeface="Arial" charset="0"/>
            </a:endParaRPr>
          </a:p>
          <a:p>
            <a:pPr marL="514350" indent="200025">
              <a:lnSpc>
                <a:spcPct val="90000"/>
              </a:lnSpc>
              <a:buFont typeface="+mj-lt"/>
              <a:buAutoNum type="romanLcPeriod"/>
            </a:pPr>
            <a:r>
              <a:rPr lang="en-US" altLang="en-US" sz="2000" b="1" dirty="0" smtClean="0">
                <a:solidFill>
                  <a:srgbClr val="00B0F0"/>
                </a:solidFill>
                <a:latin typeface="Arial" charset="0"/>
              </a:rPr>
              <a:t>NPO, HEALTH &amp; ICT</a:t>
            </a:r>
            <a:r>
              <a:rPr lang="en-US" altLang="en-US" sz="2000" b="1" dirty="0" smtClean="0">
                <a:solidFill>
                  <a:prstClr val="black"/>
                </a:solidFill>
                <a:latin typeface="Arial" charset="0"/>
              </a:rPr>
              <a:t>; and</a:t>
            </a:r>
          </a:p>
          <a:p>
            <a:pPr marL="514350" indent="200025">
              <a:lnSpc>
                <a:spcPct val="90000"/>
              </a:lnSpc>
              <a:buFont typeface="+mj-lt"/>
              <a:buAutoNum type="romanLcPeriod"/>
            </a:pPr>
            <a:r>
              <a:rPr lang="en-US" altLang="en-US" sz="2000" b="1" dirty="0" smtClean="0">
                <a:solidFill>
                  <a:srgbClr val="7030A0"/>
                </a:solidFill>
                <a:latin typeface="Arial" charset="0"/>
              </a:rPr>
              <a:t>Pharmaceutical</a:t>
            </a:r>
          </a:p>
          <a:p>
            <a:pPr marL="514350" indent="200025">
              <a:lnSpc>
                <a:spcPct val="90000"/>
              </a:lnSpc>
              <a:buFont typeface="+mj-lt"/>
              <a:buAutoNum type="romanLcPeriod"/>
            </a:pPr>
            <a:endParaRPr lang="en-US" altLang="en-US" sz="2000" b="1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74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6918682"/>
              </p:ext>
            </p:extLst>
          </p:nvPr>
        </p:nvGraphicFramePr>
        <p:xfrm>
          <a:off x="-5" y="-2"/>
          <a:ext cx="12111648" cy="6858002"/>
        </p:xfrm>
        <a:graphic>
          <a:graphicData uri="http://schemas.openxmlformats.org/drawingml/2006/table">
            <a:tbl>
              <a:tblPr/>
              <a:tblGrid>
                <a:gridCol w="3784886">
                  <a:extLst>
                    <a:ext uri="{9D8B030D-6E8A-4147-A177-3AD203B41FA5}">
                      <a16:colId xmlns:a16="http://schemas.microsoft.com/office/drawing/2014/main" val="4026772316"/>
                    </a:ext>
                  </a:extLst>
                </a:gridCol>
                <a:gridCol w="1286864">
                  <a:extLst>
                    <a:ext uri="{9D8B030D-6E8A-4147-A177-3AD203B41FA5}">
                      <a16:colId xmlns:a16="http://schemas.microsoft.com/office/drawing/2014/main" val="2441830843"/>
                    </a:ext>
                  </a:extLst>
                </a:gridCol>
                <a:gridCol w="1589653">
                  <a:extLst>
                    <a:ext uri="{9D8B030D-6E8A-4147-A177-3AD203B41FA5}">
                      <a16:colId xmlns:a16="http://schemas.microsoft.com/office/drawing/2014/main" val="3896501213"/>
                    </a:ext>
                  </a:extLst>
                </a:gridCol>
                <a:gridCol w="1589653">
                  <a:extLst>
                    <a:ext uri="{9D8B030D-6E8A-4147-A177-3AD203B41FA5}">
                      <a16:colId xmlns:a16="http://schemas.microsoft.com/office/drawing/2014/main" val="2445505974"/>
                    </a:ext>
                  </a:extLst>
                </a:gridCol>
                <a:gridCol w="1286864">
                  <a:extLst>
                    <a:ext uri="{9D8B030D-6E8A-4147-A177-3AD203B41FA5}">
                      <a16:colId xmlns:a16="http://schemas.microsoft.com/office/drawing/2014/main" val="881428864"/>
                    </a:ext>
                  </a:extLst>
                </a:gridCol>
                <a:gridCol w="1286864">
                  <a:extLst>
                    <a:ext uri="{9D8B030D-6E8A-4147-A177-3AD203B41FA5}">
                      <a16:colId xmlns:a16="http://schemas.microsoft.com/office/drawing/2014/main" val="6096424"/>
                    </a:ext>
                  </a:extLst>
                </a:gridCol>
                <a:gridCol w="1286864">
                  <a:extLst>
                    <a:ext uri="{9D8B030D-6E8A-4147-A177-3AD203B41FA5}">
                      <a16:colId xmlns:a16="http://schemas.microsoft.com/office/drawing/2014/main" val="3182506612"/>
                    </a:ext>
                  </a:extLst>
                </a:gridCol>
              </a:tblGrid>
              <a:tr h="20201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(*Source: Statistics South Africa, (QLFS, Quarter3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8845814"/>
                  </a:ext>
                </a:extLst>
              </a:tr>
              <a:tr h="208979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EAP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AFRICAN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COLOURED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INDIAN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87906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773516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5906158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3089243"/>
                  </a:ext>
                </a:extLst>
              </a:tr>
              <a:tr h="21942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Eastern Cape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42,6%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52,7%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7747143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39,2%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47,2%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2990571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81,8%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6859245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Free State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48,6%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55,6%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092819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44,5%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3069443"/>
                  </a:ext>
                </a:extLst>
              </a:tr>
              <a:tr h="31346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89,0%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2792514"/>
                  </a:ext>
                </a:extLst>
              </a:tr>
              <a:tr h="21942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Gauteng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46,6%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55,4%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713914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37,5%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44,5%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583336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84,1%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15394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KwaZulu-Natal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46,2%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54,3%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838953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40,5%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45,7%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728396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86,7%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820892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Limpopo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52,8%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55,6%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8409828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44,6%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0888813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96,8%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577480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Mpumalanga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49,6%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54,5%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937334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42,8%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45,5%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643820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92,4%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114528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West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56,0%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60,1%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819365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39,8%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2029543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91,9%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2725413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Northern Cape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28,8%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55,8%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3702140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22,3%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44,2%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6357955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51,1%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42,0%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7422758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Western Cape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55,8%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288203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19,3%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44,2%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3036522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36,4%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94803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8659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371" y="274638"/>
            <a:ext cx="11661213" cy="617991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ZA" sz="3200" dirty="0">
                <a:latin typeface="Calibri" panose="020F0502020204030204" pitchFamily="34" charset="0"/>
              </a:rPr>
              <a:t>BBBEE – Management Control Scorecard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448662"/>
              </p:ext>
            </p:extLst>
          </p:nvPr>
        </p:nvGraphicFramePr>
        <p:xfrm>
          <a:off x="2" y="1186543"/>
          <a:ext cx="12094029" cy="53676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031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1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31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9096">
                <a:tc>
                  <a:txBody>
                    <a:bodyPr/>
                    <a:lstStyle/>
                    <a:p>
                      <a:pPr algn="l"/>
                      <a:endParaRPr lang="en-ZA" sz="18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 hMerge="1"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endParaRPr lang="en-Z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Black Female</a:t>
                      </a: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1" dirty="0"/>
                        <a:t> Top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50%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25%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Senior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60%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30%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2984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Professionally Qualified/ Middle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75%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38%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Skilled Technical/Junior</a:t>
                      </a:r>
                      <a:r>
                        <a:rPr lang="en-ZA" sz="1800" b="1" baseline="0" dirty="0"/>
                        <a:t>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88%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44%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Employees with disabilities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 gridSpan="2">
                  <a:txBody>
                    <a:bodyPr/>
                    <a:lstStyle/>
                    <a:p>
                      <a:pPr marL="533400" indent="0"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121924" marR="121924"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884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428"/>
              </p:ext>
            </p:extLst>
          </p:nvPr>
        </p:nvGraphicFramePr>
        <p:xfrm>
          <a:off x="-2" y="2"/>
          <a:ext cx="12192002" cy="6857997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3946113820"/>
                    </a:ext>
                  </a:extLst>
                </a:gridCol>
                <a:gridCol w="1170984">
                  <a:extLst>
                    <a:ext uri="{9D8B030D-6E8A-4147-A177-3AD203B41FA5}">
                      <a16:colId xmlns:a16="http://schemas.microsoft.com/office/drawing/2014/main" val="1280808167"/>
                    </a:ext>
                  </a:extLst>
                </a:gridCol>
                <a:gridCol w="1446508">
                  <a:extLst>
                    <a:ext uri="{9D8B030D-6E8A-4147-A177-3AD203B41FA5}">
                      <a16:colId xmlns:a16="http://schemas.microsoft.com/office/drawing/2014/main" val="4218128217"/>
                    </a:ext>
                  </a:extLst>
                </a:gridCol>
                <a:gridCol w="1446508">
                  <a:extLst>
                    <a:ext uri="{9D8B030D-6E8A-4147-A177-3AD203B41FA5}">
                      <a16:colId xmlns:a16="http://schemas.microsoft.com/office/drawing/2014/main" val="2668295642"/>
                    </a:ext>
                  </a:extLst>
                </a:gridCol>
                <a:gridCol w="1170984">
                  <a:extLst>
                    <a:ext uri="{9D8B030D-6E8A-4147-A177-3AD203B41FA5}">
                      <a16:colId xmlns:a16="http://schemas.microsoft.com/office/drawing/2014/main" val="2777621596"/>
                    </a:ext>
                  </a:extLst>
                </a:gridCol>
                <a:gridCol w="1170984">
                  <a:extLst>
                    <a:ext uri="{9D8B030D-6E8A-4147-A177-3AD203B41FA5}">
                      <a16:colId xmlns:a16="http://schemas.microsoft.com/office/drawing/2014/main" val="3393124856"/>
                    </a:ext>
                  </a:extLst>
                </a:gridCol>
                <a:gridCol w="1170984">
                  <a:extLst>
                    <a:ext uri="{9D8B030D-6E8A-4147-A177-3AD203B41FA5}">
                      <a16:colId xmlns:a16="http://schemas.microsoft.com/office/drawing/2014/main" val="3675502409"/>
                    </a:ext>
                  </a:extLst>
                </a:gridCol>
                <a:gridCol w="1170984">
                  <a:extLst>
                    <a:ext uri="{9D8B030D-6E8A-4147-A177-3AD203B41FA5}">
                      <a16:colId xmlns:a16="http://schemas.microsoft.com/office/drawing/2014/main" val="2169992729"/>
                    </a:ext>
                  </a:extLst>
                </a:gridCol>
              </a:tblGrid>
              <a:tr h="242618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5661" marR="5661" marT="56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6883918"/>
                  </a:ext>
                </a:extLst>
              </a:tr>
              <a:tr h="242618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5661" marR="5661" marT="56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660858"/>
                  </a:ext>
                </a:extLst>
              </a:tr>
              <a:tr h="2668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43,6%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55,3%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3434472"/>
                  </a:ext>
                </a:extLst>
              </a:tr>
              <a:tr h="24261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35,8%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44,7%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801331"/>
                  </a:ext>
                </a:extLst>
              </a:tr>
              <a:tr h="24261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5661" marR="5661" marT="5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5661" marR="5661" marT="56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3447777"/>
                  </a:ext>
                </a:extLst>
              </a:tr>
              <a:tr h="4771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7703877"/>
                  </a:ext>
                </a:extLst>
              </a:tr>
              <a:tr h="24261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 PROPOSED TARGET BY THE DEPARTMENT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43,5%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786488"/>
                  </a:ext>
                </a:extLst>
              </a:tr>
              <a:tr h="24261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668429"/>
                  </a:ext>
                </a:extLst>
              </a:tr>
              <a:tr h="24261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1412663"/>
                  </a:ext>
                </a:extLst>
              </a:tr>
              <a:tr h="25474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NPG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46,1%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53,0%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429570"/>
                  </a:ext>
                </a:extLst>
              </a:tr>
              <a:tr h="24261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18,3%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21,0%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2505336"/>
                  </a:ext>
                </a:extLst>
              </a:tr>
              <a:tr h="24261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27,9%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32,0%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8145553"/>
                  </a:ext>
                </a:extLst>
              </a:tr>
              <a:tr h="25474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HASA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33,5%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38,5%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38,5%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733617"/>
                  </a:ext>
                </a:extLst>
              </a:tr>
              <a:tr h="24261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23,1%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26,5%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26,5%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528799"/>
                  </a:ext>
                </a:extLst>
              </a:tr>
              <a:tr h="24261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10,4%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12,0%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2998744"/>
                  </a:ext>
                </a:extLst>
              </a:tr>
              <a:tr h="25474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NPO, HEALTH &amp; ICT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0705148"/>
                  </a:ext>
                </a:extLst>
              </a:tr>
              <a:tr h="24261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8981446"/>
                  </a:ext>
                </a:extLst>
              </a:tr>
              <a:tr h="24261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1410258"/>
                  </a:ext>
                </a:extLst>
              </a:tr>
              <a:tr h="24261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4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Pharmaceutical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11909"/>
                  </a:ext>
                </a:extLst>
              </a:tr>
              <a:tr h="24261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5308761"/>
                  </a:ext>
                </a:extLst>
              </a:tr>
              <a:tr h="24261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6315794"/>
                  </a:ext>
                </a:extLst>
              </a:tr>
              <a:tr h="25474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INITIAL PROPOSED TARGETS BY THE DEPARTMENT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43,5%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601539"/>
                  </a:ext>
                </a:extLst>
              </a:tr>
              <a:tr h="24261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2671718"/>
                  </a:ext>
                </a:extLst>
              </a:tr>
              <a:tr h="24261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4054242"/>
                  </a:ext>
                </a:extLst>
              </a:tr>
              <a:tr h="24261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2021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0617513"/>
                  </a:ext>
                </a:extLst>
              </a:tr>
              <a:tr h="24261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5701572"/>
                  </a:ext>
                </a:extLst>
              </a:tr>
              <a:tr h="24261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661" marR="5661" marT="56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11135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096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8731079"/>
              </p:ext>
            </p:extLst>
          </p:nvPr>
        </p:nvGraphicFramePr>
        <p:xfrm>
          <a:off x="-2" y="-6"/>
          <a:ext cx="12192001" cy="6858005"/>
        </p:xfrm>
        <a:graphic>
          <a:graphicData uri="http://schemas.openxmlformats.org/drawingml/2006/table">
            <a:tbl>
              <a:tblPr/>
              <a:tblGrid>
                <a:gridCol w="3444068">
                  <a:extLst>
                    <a:ext uri="{9D8B030D-6E8A-4147-A177-3AD203B41FA5}">
                      <a16:colId xmlns:a16="http://schemas.microsoft.com/office/drawing/2014/main" val="1107316339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208750274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1346843722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3882557351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951540839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562099559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630356840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052796846"/>
                    </a:ext>
                  </a:extLst>
                </a:gridCol>
              </a:tblGrid>
              <a:tr h="244347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5701" marR="5701" marT="57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9938291"/>
                  </a:ext>
                </a:extLst>
              </a:tr>
              <a:tr h="244347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5701" marR="5701" marT="57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120074"/>
                  </a:ext>
                </a:extLst>
              </a:tr>
              <a:tr h="24434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43,6%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55,3%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0717725"/>
                  </a:ext>
                </a:extLst>
              </a:tr>
              <a:tr h="24434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35,8%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44,7%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593416"/>
                  </a:ext>
                </a:extLst>
              </a:tr>
              <a:tr h="24434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5701" marR="5701" marT="57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5701" marR="5701" marT="57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8383648"/>
                  </a:ext>
                </a:extLst>
              </a:tr>
              <a:tr h="4805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3642512"/>
                  </a:ext>
                </a:extLst>
              </a:tr>
              <a:tr h="24434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 PROPOSED TARGET BY THE DEPARTMENT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007529"/>
                  </a:ext>
                </a:extLst>
              </a:tr>
              <a:tr h="24434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6837346"/>
                  </a:ext>
                </a:extLst>
              </a:tr>
              <a:tr h="24434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476"/>
                  </a:ext>
                </a:extLst>
              </a:tr>
              <a:tr h="24434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NPG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49,6%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57,0%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309094"/>
                  </a:ext>
                </a:extLst>
              </a:tr>
              <a:tr h="24434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22,6%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26,0%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1324543"/>
                  </a:ext>
                </a:extLst>
              </a:tr>
              <a:tr h="24434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31,0%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2966366"/>
                  </a:ext>
                </a:extLst>
              </a:tr>
              <a:tr h="24434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HASA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38,5%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44,2%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44,2%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28919"/>
                  </a:ext>
                </a:extLst>
              </a:tr>
              <a:tr h="24434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17,5%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20,1%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20,1%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7672278"/>
                  </a:ext>
                </a:extLst>
              </a:tr>
              <a:tr h="24434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24,1%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24,1%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3825198"/>
                  </a:ext>
                </a:extLst>
              </a:tr>
              <a:tr h="24434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NPO, HEALTH &amp; ICT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46,1%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53,0%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355054"/>
                  </a:ext>
                </a:extLst>
              </a:tr>
              <a:tr h="24434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17,4%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8613913"/>
                  </a:ext>
                </a:extLst>
              </a:tr>
              <a:tr h="24434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28,7%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33,0%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496523"/>
                  </a:ext>
                </a:extLst>
              </a:tr>
              <a:tr h="24434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4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Pharmaceutical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8616108"/>
                  </a:ext>
                </a:extLst>
              </a:tr>
              <a:tr h="24434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1898984"/>
                  </a:ext>
                </a:extLst>
              </a:tr>
              <a:tr h="24434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485642"/>
                  </a:ext>
                </a:extLst>
              </a:tr>
              <a:tr h="26878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INITIAL PROPOSED TARGETS BY THE DEPARTMENT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52,2%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60,0%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6876295"/>
                  </a:ext>
                </a:extLst>
              </a:tr>
              <a:tr h="24434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26,1%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6108617"/>
                  </a:ext>
                </a:extLst>
              </a:tr>
              <a:tr h="24434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26,1%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8600254"/>
                  </a:ext>
                </a:extLst>
              </a:tr>
              <a:tr h="24434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2021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881650"/>
                  </a:ext>
                </a:extLst>
              </a:tr>
              <a:tr h="24434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186926"/>
                  </a:ext>
                </a:extLst>
              </a:tr>
              <a:tr h="24434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1974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2312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5434968"/>
              </p:ext>
            </p:extLst>
          </p:nvPr>
        </p:nvGraphicFramePr>
        <p:xfrm>
          <a:off x="-2" y="2"/>
          <a:ext cx="12192001" cy="6857995"/>
        </p:xfrm>
        <a:graphic>
          <a:graphicData uri="http://schemas.openxmlformats.org/drawingml/2006/table">
            <a:tbl>
              <a:tblPr/>
              <a:tblGrid>
                <a:gridCol w="3444068">
                  <a:extLst>
                    <a:ext uri="{9D8B030D-6E8A-4147-A177-3AD203B41FA5}">
                      <a16:colId xmlns:a16="http://schemas.microsoft.com/office/drawing/2014/main" val="1070189106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4168946709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389433378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603684559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103923681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439681306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852988929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232968894"/>
                    </a:ext>
                  </a:extLst>
                </a:gridCol>
              </a:tblGrid>
              <a:tr h="241337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5631" marR="5631" marT="5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005107"/>
                  </a:ext>
                </a:extLst>
              </a:tr>
              <a:tr h="241337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5631" marR="5631" marT="5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6506398"/>
                  </a:ext>
                </a:extLst>
              </a:tr>
              <a:tr h="265471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43,6%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55,3%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5335532"/>
                  </a:ext>
                </a:extLst>
              </a:tr>
              <a:tr h="24133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35,8%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5631" marR="5631" marT="5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44,7%</a:t>
                      </a:r>
                    </a:p>
                  </a:txBody>
                  <a:tcPr marL="5631" marR="5631" marT="5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7824997"/>
                  </a:ext>
                </a:extLst>
              </a:tr>
              <a:tr h="24133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5631" marR="5631" marT="5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5631" marR="5631" marT="5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882516"/>
                  </a:ext>
                </a:extLst>
              </a:tr>
              <a:tr h="4746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8859456"/>
                  </a:ext>
                </a:extLst>
              </a:tr>
              <a:tr h="25340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 PROPOSED TARGET BY THE DEPARTMENT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0849724"/>
                  </a:ext>
                </a:extLst>
              </a:tr>
              <a:tr h="24133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43,6%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55,3%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7994518"/>
                  </a:ext>
                </a:extLst>
              </a:tr>
              <a:tr h="24133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35,8%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44,7%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0226842"/>
                  </a:ext>
                </a:extLst>
              </a:tr>
              <a:tr h="25340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NPG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54,8%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63,0%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6189484"/>
                  </a:ext>
                </a:extLst>
              </a:tr>
              <a:tr h="24133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23,5%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27,0%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2589550"/>
                  </a:ext>
                </a:extLst>
              </a:tr>
              <a:tr h="24133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31,3%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36,0%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3701805"/>
                  </a:ext>
                </a:extLst>
              </a:tr>
              <a:tr h="25340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HASA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49,4%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49,4%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9017995"/>
                  </a:ext>
                </a:extLst>
              </a:tr>
              <a:tr h="24133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19,1%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21,9%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21,9%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244101"/>
                  </a:ext>
                </a:extLst>
              </a:tr>
              <a:tr h="24133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23,9%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27,5%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27,5%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520901"/>
                  </a:ext>
                </a:extLst>
              </a:tr>
              <a:tr h="25340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NPO, HEALTH &amp; ICT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59,2%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68,0%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864077"/>
                  </a:ext>
                </a:extLst>
              </a:tr>
              <a:tr h="24133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27,9%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32,0%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946745"/>
                  </a:ext>
                </a:extLst>
              </a:tr>
              <a:tr h="24133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31,3%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36,0%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031371"/>
                  </a:ext>
                </a:extLst>
              </a:tr>
              <a:tr h="25340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4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Pharmaceutical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30,5%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35,0%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0599972"/>
                  </a:ext>
                </a:extLst>
              </a:tr>
              <a:tr h="24133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14,3%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16,4%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16,4%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2444763"/>
                  </a:ext>
                </a:extLst>
              </a:tr>
              <a:tr h="24133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16,2%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18,6%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18,6%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554067"/>
                  </a:ext>
                </a:extLst>
              </a:tr>
              <a:tr h="25340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INITIAL PROPOSED TARGETS BY THE DEPARTMENT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65,3%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1462438"/>
                  </a:ext>
                </a:extLst>
              </a:tr>
              <a:tr h="24133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32,2%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375405"/>
                  </a:ext>
                </a:extLst>
              </a:tr>
              <a:tr h="24133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33,1%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0740383"/>
                  </a:ext>
                </a:extLst>
              </a:tr>
              <a:tr h="25340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2021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9820819"/>
                  </a:ext>
                </a:extLst>
              </a:tr>
              <a:tr h="24133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191142"/>
                  </a:ext>
                </a:extLst>
              </a:tr>
              <a:tr h="24133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414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37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9890795"/>
              </p:ext>
            </p:extLst>
          </p:nvPr>
        </p:nvGraphicFramePr>
        <p:xfrm>
          <a:off x="-2" y="2"/>
          <a:ext cx="12192001" cy="6857995"/>
        </p:xfrm>
        <a:graphic>
          <a:graphicData uri="http://schemas.openxmlformats.org/drawingml/2006/table">
            <a:tbl>
              <a:tblPr/>
              <a:tblGrid>
                <a:gridCol w="3444068">
                  <a:extLst>
                    <a:ext uri="{9D8B030D-6E8A-4147-A177-3AD203B41FA5}">
                      <a16:colId xmlns:a16="http://schemas.microsoft.com/office/drawing/2014/main" val="842170811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867898324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2625088770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3147533644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645848235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207037610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246673469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758538135"/>
                    </a:ext>
                  </a:extLst>
                </a:gridCol>
              </a:tblGrid>
              <a:tr h="241337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5631" marR="5631" marT="5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0309892"/>
                  </a:ext>
                </a:extLst>
              </a:tr>
              <a:tr h="241337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5631" marR="5631" marT="5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7449287"/>
                  </a:ext>
                </a:extLst>
              </a:tr>
              <a:tr h="265471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43,6%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55,3%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85952"/>
                  </a:ext>
                </a:extLst>
              </a:tr>
              <a:tr h="24133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35,8%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5631" marR="5631" marT="5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44,7%</a:t>
                      </a:r>
                    </a:p>
                  </a:txBody>
                  <a:tcPr marL="5631" marR="5631" marT="5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8876298"/>
                  </a:ext>
                </a:extLst>
              </a:tr>
              <a:tr h="24133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5631" marR="5631" marT="5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5631" marR="5631" marT="5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84893"/>
                  </a:ext>
                </a:extLst>
              </a:tr>
              <a:tr h="4746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0539116"/>
                  </a:ext>
                </a:extLst>
              </a:tr>
              <a:tr h="25340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 PROPOSED TARGET BY THE DEPARTMENT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1743943"/>
                  </a:ext>
                </a:extLst>
              </a:tr>
              <a:tr h="24133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43,6%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55,3%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2495084"/>
                  </a:ext>
                </a:extLst>
              </a:tr>
              <a:tr h="24133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35,8%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44,7%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4103490"/>
                  </a:ext>
                </a:extLst>
              </a:tr>
              <a:tr h="25340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NPG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63,6%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7,3%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73,0%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764"/>
                  </a:ext>
                </a:extLst>
              </a:tr>
              <a:tr h="24133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848045"/>
                  </a:ext>
                </a:extLst>
              </a:tr>
              <a:tr h="24133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41,8%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48,0%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778396"/>
                  </a:ext>
                </a:extLst>
              </a:tr>
              <a:tr h="25340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HASA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59,1%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67,9%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67,9%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114859"/>
                  </a:ext>
                </a:extLst>
              </a:tr>
              <a:tr h="24133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19,3%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22,2%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22,2%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6180353"/>
                  </a:ext>
                </a:extLst>
              </a:tr>
              <a:tr h="24133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39,8%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45,7%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45,7%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2012000"/>
                  </a:ext>
                </a:extLst>
              </a:tr>
              <a:tr h="25340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NPO, HEALTH &amp; ICT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59,2%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68,0%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3096719"/>
                  </a:ext>
                </a:extLst>
              </a:tr>
              <a:tr h="24133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27,9%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32,0%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5791356"/>
                  </a:ext>
                </a:extLst>
              </a:tr>
              <a:tr h="24133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31,3%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36,0%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1594905"/>
                  </a:ext>
                </a:extLst>
              </a:tr>
              <a:tr h="25340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4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Pharmaceutical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940532"/>
                  </a:ext>
                </a:extLst>
              </a:tr>
              <a:tr h="24133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6629717"/>
                  </a:ext>
                </a:extLst>
              </a:tr>
              <a:tr h="24133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7095880"/>
                  </a:ext>
                </a:extLst>
              </a:tr>
              <a:tr h="25340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INITIAL PROPOSED TARGETS BY THE DEPARTMENT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76,6%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698977"/>
                  </a:ext>
                </a:extLst>
              </a:tr>
              <a:tr h="24133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38,3%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8291255"/>
                  </a:ext>
                </a:extLst>
              </a:tr>
              <a:tr h="24133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38,3%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218784"/>
                  </a:ext>
                </a:extLst>
              </a:tr>
              <a:tr h="25340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2021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8113160"/>
                  </a:ext>
                </a:extLst>
              </a:tr>
              <a:tr h="24133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938219"/>
                  </a:ext>
                </a:extLst>
              </a:tr>
              <a:tr h="24133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631" marR="5631" marT="5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32480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065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186184"/>
              </p:ext>
            </p:extLst>
          </p:nvPr>
        </p:nvGraphicFramePr>
        <p:xfrm>
          <a:off x="0" y="-1"/>
          <a:ext cx="12192000" cy="7074131"/>
        </p:xfrm>
        <a:graphic>
          <a:graphicData uri="http://schemas.openxmlformats.org/drawingml/2006/table">
            <a:tbl>
              <a:tblPr/>
              <a:tblGrid>
                <a:gridCol w="8638901">
                  <a:extLst>
                    <a:ext uri="{9D8B030D-6E8A-4147-A177-3AD203B41FA5}">
                      <a16:colId xmlns:a16="http://schemas.microsoft.com/office/drawing/2014/main" val="1333532189"/>
                    </a:ext>
                  </a:extLst>
                </a:gridCol>
                <a:gridCol w="3553099">
                  <a:extLst>
                    <a:ext uri="{9D8B030D-6E8A-4147-A177-3AD203B41FA5}">
                      <a16:colId xmlns:a16="http://schemas.microsoft.com/office/drawing/2014/main" val="2736807451"/>
                    </a:ext>
                  </a:extLst>
                </a:gridCol>
              </a:tblGrid>
              <a:tr h="15484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PROPOSED TARGET BY THE DEPARTMENT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1239925"/>
                  </a:ext>
                </a:extLst>
              </a:tr>
              <a:tr h="14647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– </a:t>
                      </a:r>
                      <a:r>
                        <a:rPr lang="en-US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NPG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1,5%</a:t>
                      </a:r>
                    </a:p>
                    <a:p>
                      <a:pPr algn="ctr" fontAlgn="ctr"/>
                      <a:endParaRPr lang="en-US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967759"/>
                  </a:ext>
                </a:extLst>
              </a:tr>
              <a:tr h="120170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PROPOSED TARGETS BY SECTOR / SUB-SECTOR – </a:t>
                      </a: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HASA</a:t>
                      </a:r>
                      <a:endParaRPr kumimoji="0" 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4588310"/>
                  </a:ext>
                </a:extLst>
              </a:tr>
              <a:tr h="12387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INITIAL PROPOSED TARGETS BY THE DEPARTMENT</a:t>
                      </a:r>
                    </a:p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2066598"/>
                  </a:ext>
                </a:extLst>
              </a:tr>
              <a:tr h="16204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</a:t>
                      </a:r>
                      <a:r>
                        <a:rPr lang="en-US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2021 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85156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96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9" descr="Extra3_3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0" name="Title 1"/>
          <p:cNvSpPr txBox="1">
            <a:spLocks/>
          </p:cNvSpPr>
          <p:nvPr/>
        </p:nvSpPr>
        <p:spPr bwMode="auto">
          <a:xfrm>
            <a:off x="8678335" y="4197350"/>
            <a:ext cx="3003551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700" b="1">
                <a:solidFill>
                  <a:srgbClr val="FFAB16"/>
                </a:solidFill>
                <a:latin typeface="Arial" charset="0"/>
              </a:rPr>
              <a:t>Thank </a:t>
            </a:r>
            <a:r>
              <a:rPr lang="en-US" altLang="en-US" sz="2700" b="1">
                <a:solidFill>
                  <a:prstClr val="white"/>
                </a:solidFill>
                <a:latin typeface="Arial" charset="0"/>
              </a:rPr>
              <a:t>You</a:t>
            </a:r>
            <a:r>
              <a:rPr lang="en-US" altLang="en-US" sz="2700" b="1">
                <a:solidFill>
                  <a:srgbClr val="FFAB16"/>
                </a:solidFill>
                <a:latin typeface="Arial" charset="0"/>
              </a:rPr>
              <a:t>…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1EF70E3-3FC7-F749-A541-A6D2AA96A296}"/>
              </a:ext>
            </a:extLst>
          </p:cNvPr>
          <p:cNvSpPr txBox="1">
            <a:spLocks/>
          </p:cNvSpPr>
          <p:nvPr/>
        </p:nvSpPr>
        <p:spPr bwMode="auto">
          <a:xfrm>
            <a:off x="7965019" y="989013"/>
            <a:ext cx="4044949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00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34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4009</TotalTime>
  <Words>2010</Words>
  <Application>Microsoft Office PowerPoint</Application>
  <PresentationFormat>Widescreen</PresentationFormat>
  <Paragraphs>1009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ＭＳ Ｐゴシック</vt:lpstr>
      <vt:lpstr>Arial</vt:lpstr>
      <vt:lpstr>Arial Bold</vt:lpstr>
      <vt:lpstr>Calibri</vt:lpstr>
      <vt:lpstr>Gill Sans MT</vt:lpstr>
      <vt:lpstr>Verdana</vt:lpstr>
      <vt:lpstr>Wingdings 2</vt:lpstr>
      <vt:lpstr>Solstice</vt:lpstr>
      <vt:lpstr>Office Theme</vt:lpstr>
      <vt:lpstr>PowerPoint Presentation</vt:lpstr>
      <vt:lpstr>PowerPoint Presentation</vt:lpstr>
      <vt:lpstr>BBBEE – Management Control Scorecard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niresh singh</dc:creator>
  <cp:lastModifiedBy>Jullian Mohale (HQ)</cp:lastModifiedBy>
  <cp:revision>362</cp:revision>
  <cp:lastPrinted>2019-06-05T11:46:50Z</cp:lastPrinted>
  <dcterms:created xsi:type="dcterms:W3CDTF">2018-08-18T13:56:52Z</dcterms:created>
  <dcterms:modified xsi:type="dcterms:W3CDTF">2022-06-28T12:25:39Z</dcterms:modified>
</cp:coreProperties>
</file>