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434" r:id="rId3"/>
    <p:sldId id="440" r:id="rId4"/>
    <p:sldId id="441" r:id="rId5"/>
    <p:sldId id="442" r:id="rId6"/>
    <p:sldId id="443" r:id="rId7"/>
    <p:sldId id="444" r:id="rId8"/>
    <p:sldId id="445" r:id="rId9"/>
    <p:sldId id="446" r:id="rId10"/>
    <p:sldId id="439" r:id="rId11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0CB1AF4-8897-48D3-B3A5-1B1E88EA14DA}">
          <p14:sldIdLst>
            <p14:sldId id="434"/>
            <p14:sldId id="440"/>
            <p14:sldId id="441"/>
            <p14:sldId id="442"/>
            <p14:sldId id="443"/>
            <p14:sldId id="444"/>
            <p14:sldId id="445"/>
            <p14:sldId id="446"/>
            <p14:sldId id="439"/>
          </p14:sldIdLst>
        </p14:section>
        <p14:section name="Untitled Section" id="{882D0995-C826-4603-B626-D59ED8627D7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0" autoAdjust="0"/>
    <p:restoredTop sz="91789" autoAdjust="0"/>
  </p:normalViewPr>
  <p:slideViewPr>
    <p:cSldViewPr snapToGrid="0">
      <p:cViewPr varScale="1">
        <p:scale>
          <a:sx n="70" d="100"/>
          <a:sy n="70" d="100"/>
        </p:scale>
        <p:origin x="47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8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9FF7D-E8F4-994B-B292-A4E6D4A5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16251-12A2-4545-844E-6ABFE2A8A1F5}" type="datetime1">
              <a:rPr lang="en-US" altLang="en-US"/>
              <a:pPr>
                <a:defRPr/>
              </a:pPr>
              <a:t>8/11/2022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6B165-96F9-504E-AF1D-40BF2164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6458C-B568-AA42-B40E-D33BF60C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80981-4D61-4257-89E3-9FF7803D01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909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9FF7D-E8F4-994B-B292-A4E6D4A5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9CAC2-2C8F-459E-8201-116D7135B5C3}" type="datetime1">
              <a:rPr lang="en-US" altLang="en-US"/>
              <a:pPr>
                <a:defRPr/>
              </a:pPr>
              <a:t>8/11/2022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6B165-96F9-504E-AF1D-40BF2164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6458C-B568-AA42-B40E-D33BF60C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6930E-49F6-4160-B8E7-FBCD4D55AB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395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9FF7D-E8F4-994B-B292-A4E6D4A5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11E8A-8871-4272-B0C3-F02AB39F1B09}" type="datetime1">
              <a:rPr lang="en-US" altLang="en-US"/>
              <a:pPr>
                <a:defRPr/>
              </a:pPr>
              <a:t>8/11/2022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6B165-96F9-504E-AF1D-40BF2164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6458C-B568-AA42-B40E-D33BF60C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092F7-BF4C-44B0-A363-3F6543AF6B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206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DE5AA-AED2-4F81-9C45-0CB93F0FD1AE}" type="datetime1">
              <a:rPr lang="en-US" altLang="en-US"/>
              <a:pPr>
                <a:defRPr/>
              </a:pPr>
              <a:t>8/11/2022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05466-5D94-4BAF-B390-C4A437CE867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4258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9C9AF-46C8-4BF0-8C8F-737BC17AC801}" type="datetime1">
              <a:rPr lang="en-US" altLang="en-US"/>
              <a:pPr>
                <a:defRPr/>
              </a:pPr>
              <a:t>8/11/2022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C9850-89B6-4076-826D-4B5E960A41E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5231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3BB64-1C72-4239-B3C9-458709F3D455}" type="datetime1">
              <a:rPr lang="en-US" altLang="en-US"/>
              <a:pPr>
                <a:defRPr/>
              </a:pPr>
              <a:t>8/11/2022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17F59-524F-4897-9162-BA096BACECF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9165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77898-B679-4D21-A92C-282BAD416169}" type="datetime1">
              <a:rPr lang="en-US" altLang="en-US"/>
              <a:pPr>
                <a:defRPr/>
              </a:pPr>
              <a:t>8/11/2022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FDC79-2D42-496D-BF71-F784268299B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0721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33D9A-D940-49E4-B635-0530B6C736F6}" type="datetime1">
              <a:rPr lang="en-US" altLang="en-US"/>
              <a:pPr>
                <a:defRPr/>
              </a:pPr>
              <a:t>8/11/2022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EA319-C5ED-47FB-B747-DD187817BBB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080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C2B66-721F-4085-8895-E8E3387DCDBE}" type="datetime1">
              <a:rPr lang="en-US" altLang="en-US"/>
              <a:pPr>
                <a:defRPr/>
              </a:pPr>
              <a:t>8/11/2022</a:t>
            </a:fld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6328B-6DBF-4863-A97C-DA6161ACF69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0177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FC05D-BD22-4F7A-BBB1-359C9DCE9C38}" type="datetime1">
              <a:rPr lang="en-US" altLang="en-US"/>
              <a:pPr>
                <a:defRPr/>
              </a:pPr>
              <a:t>8/11/2022</a:t>
            </a:fld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7BA9B-5C61-41E4-9F6B-40C5E00640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1670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CB02C-C1E9-4DB9-8C96-09DB3D03F1C7}" type="datetime1">
              <a:rPr lang="en-US" altLang="en-US"/>
              <a:pPr>
                <a:defRPr/>
              </a:pPr>
              <a:t>8/11/2022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E68D9-13DD-46A1-BD18-3FCCB27E0F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9500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9FF7D-E8F4-994B-B292-A4E6D4A5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73B45-C5CE-4F6F-BC85-046C34C99D40}" type="datetime1">
              <a:rPr lang="en-US" altLang="en-US"/>
              <a:pPr>
                <a:defRPr/>
              </a:pPr>
              <a:t>8/11/2022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6B165-96F9-504E-AF1D-40BF2164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6458C-B568-AA42-B40E-D33BF60C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1C7C3-FA8A-4466-97A1-EDBB246490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4362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DA56B-110C-4C35-AA81-13E076BB6543}" type="datetime1">
              <a:rPr lang="en-US" altLang="en-US"/>
              <a:pPr>
                <a:defRPr/>
              </a:pPr>
              <a:t>8/11/2022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3B21B-A4D8-4CA1-8F3A-02DB53B9208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6390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562B-B2E4-4EC2-8D5B-0C52548A58F3}" type="datetime1">
              <a:rPr lang="en-US" altLang="en-US"/>
              <a:pPr>
                <a:defRPr/>
              </a:pPr>
              <a:t>8/11/2022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BEECF-8F84-4E95-8A48-CBD3F196571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7508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31698-615C-44A4-A0E4-1C24F6AE4A4D}" type="datetime1">
              <a:rPr lang="en-US" altLang="en-US"/>
              <a:pPr>
                <a:defRPr/>
              </a:pPr>
              <a:t>8/11/2022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B3BFC-8A1E-44DE-80C8-E3230B2964B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5490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9FF7D-E8F4-994B-B292-A4E6D4A5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232EB-ADDE-4CF7-9FCD-E0BB9661FDFB}" type="datetime1">
              <a:rPr lang="en-US" altLang="en-US"/>
              <a:pPr>
                <a:defRPr/>
              </a:pPr>
              <a:t>8/11/2022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6B165-96F9-504E-AF1D-40BF2164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6458C-B568-AA42-B40E-D33BF60C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6DA2C-3B99-4A0A-AFE1-CBD01143C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644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69FF7D-E8F4-994B-B292-A4E6D4A5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586F9-F907-4D19-80EE-DF1CA4F88688}" type="datetime1">
              <a:rPr lang="en-US" altLang="en-US"/>
              <a:pPr>
                <a:defRPr/>
              </a:pPr>
              <a:t>8/11/2022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96B165-96F9-504E-AF1D-40BF2164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E6458C-B568-AA42-B40E-D33BF60C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D4552-6785-451B-BE50-1C70A11956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952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869FF7D-E8F4-994B-B292-A4E6D4A5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AE7D5-902A-474A-A5CF-C734C834914C}" type="datetime1">
              <a:rPr lang="en-US" altLang="en-US"/>
              <a:pPr>
                <a:defRPr/>
              </a:pPr>
              <a:t>8/11/2022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96B165-96F9-504E-AF1D-40BF2164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EE6458C-B568-AA42-B40E-D33BF60C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D647A-76BB-4169-BB1B-4F19D20285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601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869FF7D-E8F4-994B-B292-A4E6D4A5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89AD4-74D8-49FD-AC58-F010331588AB}" type="datetime1">
              <a:rPr lang="en-US" altLang="en-US"/>
              <a:pPr>
                <a:defRPr/>
              </a:pPr>
              <a:t>8/11/2022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D96B165-96F9-504E-AF1D-40BF2164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E6458C-B568-AA42-B40E-D33BF60C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A60B1-9E22-4EF6-8B84-0FCD4D55F9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19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869FF7D-E8F4-994B-B292-A4E6D4A5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D9E3B-F9EA-4141-A25D-99520F3A8270}" type="datetime1">
              <a:rPr lang="en-US" altLang="en-US"/>
              <a:pPr>
                <a:defRPr/>
              </a:pPr>
              <a:t>8/11/2022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D96B165-96F9-504E-AF1D-40BF2164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EE6458C-B568-AA42-B40E-D33BF60C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55E7E-D3F4-4ABE-A2CA-F61265E59A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178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69FF7D-E8F4-994B-B292-A4E6D4A5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35D8F-ECCC-4FD3-9932-8F8D67521C6F}" type="datetime1">
              <a:rPr lang="en-US" altLang="en-US"/>
              <a:pPr>
                <a:defRPr/>
              </a:pPr>
              <a:t>8/11/2022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96B165-96F9-504E-AF1D-40BF2164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E6458C-B568-AA42-B40E-D33BF60C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04EB9-36E4-4A86-AD71-E68163AEF2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379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69FF7D-E8F4-994B-B292-A4E6D4A5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A9FC1-B3A2-4A1E-9080-65C6295D256C}" type="datetime1">
              <a:rPr lang="en-US" altLang="en-US"/>
              <a:pPr>
                <a:defRPr/>
              </a:pPr>
              <a:t>8/11/2022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D96B165-96F9-504E-AF1D-40BF2164A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EE6458C-B568-AA42-B40E-D33BF60C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B891C-7F64-43EB-A5FB-E2AF83BF99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993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9FF7D-E8F4-994B-B292-A4E6D4A59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1FF6A2C-2CB5-4AE7-867F-CEBC00889E55}" type="datetime1">
              <a:rPr lang="en-US" altLang="en-US"/>
              <a:pPr>
                <a:defRPr/>
              </a:pPr>
              <a:t>8/11/2022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6B165-96F9-504E-AF1D-40BF2164A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6458C-B568-AA42-B40E-D33BF60C2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F01AAFAC-36E0-4974-AA52-5A15818DF0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599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9BCE06B7-2EE5-4729-9847-0FCDD6EEA133}" type="datetime1">
              <a:rPr lang="en-US" altLang="en-US"/>
              <a:pPr>
                <a:defRPr/>
              </a:pPr>
              <a:t>8/11/2022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5E46FAB-A745-4578-9F85-41D5D11802B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339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6"/>
          <p:cNvSpPr txBox="1">
            <a:spLocks/>
          </p:cNvSpPr>
          <p:nvPr/>
        </p:nvSpPr>
        <p:spPr bwMode="auto">
          <a:xfrm>
            <a:off x="1060704" y="0"/>
            <a:ext cx="6483096" cy="31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 dirty="0">
                <a:solidFill>
                  <a:srgbClr val="006938"/>
                </a:solidFill>
                <a:latin typeface="Arial" panose="020B0604020202020204" pitchFamily="34" charset="0"/>
              </a:rPr>
              <a:t>SECTOR TARGETS ENGAGEMENT: </a:t>
            </a:r>
            <a:r>
              <a:rPr lang="en-US" altLang="en-US" sz="3600" b="1" dirty="0" smtClean="0">
                <a:solidFill>
                  <a:srgbClr val="006938"/>
                </a:solidFill>
                <a:latin typeface="Arial" panose="020B0604020202020204" pitchFamily="34" charset="0"/>
              </a:rPr>
              <a:t>TRANSPORTATION AND STORAGE SECTOR</a:t>
            </a:r>
            <a:endParaRPr lang="en-US" altLang="en-US" sz="3600" b="1" dirty="0">
              <a:solidFill>
                <a:srgbClr val="006938"/>
              </a:solidFill>
              <a:latin typeface="Arial" panose="020B0604020202020204" pitchFamily="34" charset="0"/>
            </a:endParaRPr>
          </a:p>
        </p:txBody>
      </p:sp>
      <p:sp>
        <p:nvSpPr>
          <p:cNvPr id="13315" name="Subtitle 17"/>
          <p:cNvSpPr txBox="1">
            <a:spLocks/>
          </p:cNvSpPr>
          <p:nvPr/>
        </p:nvSpPr>
        <p:spPr bwMode="auto">
          <a:xfrm>
            <a:off x="2944813" y="4572000"/>
            <a:ext cx="2241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457200" fontAlgn="base">
              <a:spcAft>
                <a:spcPct val="0"/>
              </a:spcAft>
              <a:buNone/>
            </a:pPr>
            <a:r>
              <a:rPr lang="en-US" altLang="en-US" sz="1800" dirty="0" smtClean="0">
                <a:solidFill>
                  <a:srgbClr val="404040"/>
                </a:solidFill>
                <a:latin typeface="Arial Bold" panose="020B0704020202020204" pitchFamily="34" charset="0"/>
              </a:rPr>
              <a:t>16 </a:t>
            </a:r>
            <a:r>
              <a:rPr lang="en-US" altLang="en-US" sz="1800" dirty="0">
                <a:solidFill>
                  <a:srgbClr val="404040"/>
                </a:solidFill>
                <a:latin typeface="Arial Bold" panose="020B0704020202020204" pitchFamily="34" charset="0"/>
              </a:rPr>
              <a:t>August 2022</a:t>
            </a:r>
          </a:p>
        </p:txBody>
      </p:sp>
    </p:spTree>
    <p:extLst>
      <p:ext uri="{BB962C8B-B14F-4D97-AF65-F5344CB8AC3E}">
        <p14:creationId xmlns:p14="http://schemas.microsoft.com/office/powerpoint/2010/main" val="130240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6" name="Rectangle 10"/>
          <p:cNvGrpSpPr>
            <a:grpSpLocks/>
          </p:cNvGrpSpPr>
          <p:nvPr/>
        </p:nvGrpSpPr>
        <p:grpSpPr bwMode="auto">
          <a:xfrm>
            <a:off x="1466850" y="2971800"/>
            <a:ext cx="406400" cy="3378200"/>
            <a:chOff x="688" y="1872"/>
            <a:chExt cx="256" cy="2128"/>
          </a:xfrm>
        </p:grpSpPr>
        <p:pic>
          <p:nvPicPr>
            <p:cNvPr id="8224" name="Rectangle 1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" y="1872"/>
              <a:ext cx="256" cy="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5" name="Text Box 5"/>
            <p:cNvSpPr txBox="1">
              <a:spLocks noChangeArrowheads="1"/>
            </p:cNvSpPr>
            <p:nvPr/>
          </p:nvSpPr>
          <p:spPr bwMode="auto">
            <a:xfrm>
              <a:off x="730" y="1899"/>
              <a:ext cx="179" cy="2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880194" y="3873754"/>
            <a:ext cx="283809" cy="2398039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0157" y="4278157"/>
            <a:ext cx="283809" cy="2000730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grpSp>
        <p:nvGrpSpPr>
          <p:cNvPr id="8203" name="Rectangle 13"/>
          <p:cNvGrpSpPr>
            <a:grpSpLocks/>
          </p:cNvGrpSpPr>
          <p:nvPr/>
        </p:nvGrpSpPr>
        <p:grpSpPr bwMode="auto">
          <a:xfrm>
            <a:off x="2465388" y="3708400"/>
            <a:ext cx="393700" cy="2641600"/>
            <a:chOff x="1344" y="2336"/>
            <a:chExt cx="248" cy="1664"/>
          </a:xfrm>
        </p:grpSpPr>
        <p:pic>
          <p:nvPicPr>
            <p:cNvPr id="8222" name="Rectangle 1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336"/>
              <a:ext cx="248" cy="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3" name="Text Box 14"/>
            <p:cNvSpPr txBox="1">
              <a:spLocks noChangeArrowheads="1"/>
            </p:cNvSpPr>
            <p:nvPr/>
          </p:nvSpPr>
          <p:spPr bwMode="auto">
            <a:xfrm>
              <a:off x="1382" y="2360"/>
              <a:ext cx="179" cy="1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en-US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853588" y="4278157"/>
            <a:ext cx="283809" cy="2000730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348189"/>
              </p:ext>
            </p:extLst>
          </p:nvPr>
        </p:nvGraphicFramePr>
        <p:xfrm>
          <a:off x="997528" y="-2"/>
          <a:ext cx="10357658" cy="6858002"/>
        </p:xfrm>
        <a:graphic>
          <a:graphicData uri="http://schemas.openxmlformats.org/drawingml/2006/table">
            <a:tbl>
              <a:tblPr/>
              <a:tblGrid>
                <a:gridCol w="3236768">
                  <a:extLst>
                    <a:ext uri="{9D8B030D-6E8A-4147-A177-3AD203B41FA5}">
                      <a16:colId xmlns:a16="http://schemas.microsoft.com/office/drawing/2014/main" val="1775106632"/>
                    </a:ext>
                  </a:extLst>
                </a:gridCol>
                <a:gridCol w="1100501">
                  <a:extLst>
                    <a:ext uri="{9D8B030D-6E8A-4147-A177-3AD203B41FA5}">
                      <a16:colId xmlns:a16="http://schemas.microsoft.com/office/drawing/2014/main" val="1268613294"/>
                    </a:ext>
                  </a:extLst>
                </a:gridCol>
                <a:gridCol w="1359443">
                  <a:extLst>
                    <a:ext uri="{9D8B030D-6E8A-4147-A177-3AD203B41FA5}">
                      <a16:colId xmlns:a16="http://schemas.microsoft.com/office/drawing/2014/main" val="70052215"/>
                    </a:ext>
                  </a:extLst>
                </a:gridCol>
                <a:gridCol w="1359443">
                  <a:extLst>
                    <a:ext uri="{9D8B030D-6E8A-4147-A177-3AD203B41FA5}">
                      <a16:colId xmlns:a16="http://schemas.microsoft.com/office/drawing/2014/main" val="1440609100"/>
                    </a:ext>
                  </a:extLst>
                </a:gridCol>
                <a:gridCol w="1100501">
                  <a:extLst>
                    <a:ext uri="{9D8B030D-6E8A-4147-A177-3AD203B41FA5}">
                      <a16:colId xmlns:a16="http://schemas.microsoft.com/office/drawing/2014/main" val="2608893865"/>
                    </a:ext>
                  </a:extLst>
                </a:gridCol>
                <a:gridCol w="1100501">
                  <a:extLst>
                    <a:ext uri="{9D8B030D-6E8A-4147-A177-3AD203B41FA5}">
                      <a16:colId xmlns:a16="http://schemas.microsoft.com/office/drawing/2014/main" val="2321189617"/>
                    </a:ext>
                  </a:extLst>
                </a:gridCol>
                <a:gridCol w="1100501">
                  <a:extLst>
                    <a:ext uri="{9D8B030D-6E8A-4147-A177-3AD203B41FA5}">
                      <a16:colId xmlns:a16="http://schemas.microsoft.com/office/drawing/2014/main" val="1874904964"/>
                    </a:ext>
                  </a:extLst>
                </a:gridCol>
              </a:tblGrid>
              <a:tr h="202013">
                <a:tc gridSpan="7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(*Source: Statistics South Africa, (QLFS, Quarter3 2021)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27575"/>
                  </a:ext>
                </a:extLst>
              </a:tr>
              <a:tr h="20897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EAP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AFRICAN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COLOURED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WHITE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9072527"/>
                  </a:ext>
                </a:extLst>
              </a:tr>
              <a:tr h="208979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43,6%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55,3%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001808"/>
                  </a:ext>
                </a:extLst>
              </a:tr>
              <a:tr h="21942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35,8%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4,1%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44,7%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1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837661"/>
                  </a:ext>
                </a:extLst>
              </a:tr>
              <a:tr h="20897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9,1%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2,7%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1D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0D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136522"/>
                  </a:ext>
                </a:extLst>
              </a:tr>
              <a:tr h="219429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 Cape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42,6%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289166"/>
                  </a:ext>
                </a:extLst>
              </a:tr>
              <a:tr h="20897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775235"/>
                  </a:ext>
                </a:extLst>
              </a:tr>
              <a:tr h="21942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81,8%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969732"/>
                  </a:ext>
                </a:extLst>
              </a:tr>
              <a:tr h="208979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Free State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4,5%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955269"/>
                  </a:ext>
                </a:extLst>
              </a:tr>
              <a:tr h="21942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44,5%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646025"/>
                  </a:ext>
                </a:extLst>
              </a:tr>
              <a:tr h="31346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89,0%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876682"/>
                  </a:ext>
                </a:extLst>
              </a:tr>
              <a:tr h="219429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Gauteng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147642"/>
                  </a:ext>
                </a:extLst>
              </a:tr>
              <a:tr h="20897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44,5%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227290"/>
                  </a:ext>
                </a:extLst>
              </a:tr>
              <a:tr h="21942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84,1%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250230"/>
                  </a:ext>
                </a:extLst>
              </a:tr>
              <a:tr h="208979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KwaZulu-Natal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46,2%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358491"/>
                  </a:ext>
                </a:extLst>
              </a:tr>
              <a:tr h="20897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191481"/>
                  </a:ext>
                </a:extLst>
              </a:tr>
              <a:tr h="20897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86,7%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15217"/>
                  </a:ext>
                </a:extLst>
              </a:tr>
              <a:tr h="208979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Limpopo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142106"/>
                  </a:ext>
                </a:extLst>
              </a:tr>
              <a:tr h="20897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469013"/>
                  </a:ext>
                </a:extLst>
              </a:tr>
              <a:tr h="20897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96,8%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547180"/>
                  </a:ext>
                </a:extLst>
              </a:tr>
              <a:tr h="208979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Mpumalanga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840740"/>
                  </a:ext>
                </a:extLst>
              </a:tr>
              <a:tr h="20897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371100"/>
                  </a:ext>
                </a:extLst>
              </a:tr>
              <a:tr h="21942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871960"/>
                  </a:ext>
                </a:extLst>
              </a:tr>
              <a:tr h="208979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West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60,1%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799204"/>
                  </a:ext>
                </a:extLst>
              </a:tr>
              <a:tr h="20897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49733"/>
                  </a:ext>
                </a:extLst>
              </a:tr>
              <a:tr h="20897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91,9%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668564"/>
                  </a:ext>
                </a:extLst>
              </a:tr>
              <a:tr h="208979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Northern Cape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390689"/>
                  </a:ext>
                </a:extLst>
              </a:tr>
              <a:tr h="20897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051076"/>
                  </a:ext>
                </a:extLst>
              </a:tr>
              <a:tr h="20897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047813"/>
                  </a:ext>
                </a:extLst>
              </a:tr>
              <a:tr h="208979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 Cape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694768"/>
                  </a:ext>
                </a:extLst>
              </a:tr>
              <a:tr h="20897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239016"/>
                  </a:ext>
                </a:extLst>
              </a:tr>
              <a:tr h="20897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4876" marR="4876" marT="48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rtl="0" fontAlgn="ctr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4876" marR="4876" marT="4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875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53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6" name="Rectangle 10"/>
          <p:cNvGrpSpPr>
            <a:grpSpLocks/>
          </p:cNvGrpSpPr>
          <p:nvPr/>
        </p:nvGrpSpPr>
        <p:grpSpPr bwMode="auto">
          <a:xfrm>
            <a:off x="1466850" y="2971800"/>
            <a:ext cx="406400" cy="3378200"/>
            <a:chOff x="688" y="1872"/>
            <a:chExt cx="256" cy="2128"/>
          </a:xfrm>
        </p:grpSpPr>
        <p:pic>
          <p:nvPicPr>
            <p:cNvPr id="8224" name="Rectangle 1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" y="1872"/>
              <a:ext cx="256" cy="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5" name="Text Box 5"/>
            <p:cNvSpPr txBox="1">
              <a:spLocks noChangeArrowheads="1"/>
            </p:cNvSpPr>
            <p:nvPr/>
          </p:nvSpPr>
          <p:spPr bwMode="auto">
            <a:xfrm>
              <a:off x="730" y="1899"/>
              <a:ext cx="179" cy="2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880194" y="3873754"/>
            <a:ext cx="283809" cy="2398039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0157" y="4278157"/>
            <a:ext cx="283809" cy="2000730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grpSp>
        <p:nvGrpSpPr>
          <p:cNvPr id="8203" name="Rectangle 13"/>
          <p:cNvGrpSpPr>
            <a:grpSpLocks/>
          </p:cNvGrpSpPr>
          <p:nvPr/>
        </p:nvGrpSpPr>
        <p:grpSpPr bwMode="auto">
          <a:xfrm>
            <a:off x="2465388" y="3708400"/>
            <a:ext cx="393700" cy="2641600"/>
            <a:chOff x="1344" y="2336"/>
            <a:chExt cx="248" cy="1664"/>
          </a:xfrm>
        </p:grpSpPr>
        <p:pic>
          <p:nvPicPr>
            <p:cNvPr id="8222" name="Rectangle 1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336"/>
              <a:ext cx="248" cy="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3" name="Text Box 14"/>
            <p:cNvSpPr txBox="1">
              <a:spLocks noChangeArrowheads="1"/>
            </p:cNvSpPr>
            <p:nvPr/>
          </p:nvSpPr>
          <p:spPr bwMode="auto">
            <a:xfrm>
              <a:off x="1382" y="2360"/>
              <a:ext cx="179" cy="1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853588" y="4278157"/>
            <a:ext cx="283809" cy="2000730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791456" y="466343"/>
            <a:ext cx="6300216" cy="905255"/>
          </a:xfrm>
          <a:prstGeom prst="rect">
            <a:avLst/>
          </a:prstGeom>
          <a:solidFill>
            <a:srgbClr val="84AA33">
              <a:lumMod val="60000"/>
              <a:lumOff val="40000"/>
            </a:srgbClr>
          </a:solidFill>
        </p:spPr>
        <p:txBody>
          <a:bodyPr anchor="ctr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 algn="ctr">
              <a:defRPr/>
            </a:pPr>
            <a:r>
              <a:rPr lang="en-ZA" sz="3200" dirty="0">
                <a:solidFill>
                  <a:srgbClr val="4F271C">
                    <a:satMod val="130000"/>
                  </a:srgbClr>
                </a:solidFill>
                <a:latin typeface="Calibri" panose="020F0502020204030204" pitchFamily="34" charset="0"/>
              </a:rPr>
              <a:t>BBBEE – Management Control Scorecard</a:t>
            </a:r>
            <a:r>
              <a:rPr lang="en-ZA" altLang="en-US" sz="3200" b="1" dirty="0" smtClean="0">
                <a:solidFill>
                  <a:srgbClr val="4F271C">
                    <a:satMod val="130000"/>
                  </a:srgbClr>
                </a:solidFill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endParaRPr kumimoji="0" lang="en-ZA" sz="3200" b="0" i="0" u="none" strike="noStrike" kern="1200" cap="none" spc="0" normalizeH="0" baseline="0" noProof="0" dirty="0">
              <a:ln>
                <a:noFill/>
              </a:ln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graphicFrame>
        <p:nvGraphicFramePr>
          <p:cNvPr id="1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3182995"/>
              </p:ext>
            </p:extLst>
          </p:nvPr>
        </p:nvGraphicFramePr>
        <p:xfrm>
          <a:off x="649224" y="1371599"/>
          <a:ext cx="10442448" cy="5204649"/>
        </p:xfrm>
        <a:graphic>
          <a:graphicData uri="http://schemas.openxmlformats.org/drawingml/2006/table">
            <a:tbl>
              <a:tblPr firstRow="1" bandRow="1"/>
              <a:tblGrid>
                <a:gridCol w="348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0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0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06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/>
                      <a:endParaRPr lang="en-ZA" sz="1800" b="1" dirty="0"/>
                    </a:p>
                  </a:txBody>
                  <a:tcPr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/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121924" marR="121924" anchor="ctr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121924" marR="12192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06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/>
                      <a:endParaRPr lang="en-ZA" sz="1800" b="1" dirty="0"/>
                    </a:p>
                  </a:txBody>
                  <a:tcPr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ZA" sz="1800" b="1" dirty="0">
                          <a:latin typeface="Calibri" panose="020F0502020204030204" pitchFamily="34" charset="0"/>
                        </a:rPr>
                        <a:t>Black</a:t>
                      </a:r>
                    </a:p>
                  </a:txBody>
                  <a:tcPr marL="121924" marR="121924" anchor="ctr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ZA" sz="1800" b="1" dirty="0">
                          <a:latin typeface="Calibri" panose="020F0502020204030204" pitchFamily="34" charset="0"/>
                        </a:rPr>
                        <a:t>Black Female</a:t>
                      </a:r>
                    </a:p>
                  </a:txBody>
                  <a:tcPr marL="121924" marR="121924" anchor="ctr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06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/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121924" marR="121924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121924" marR="121924" anchor="ctr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121924" marR="121924" anchor="ctr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06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b="1" dirty="0"/>
                        <a:t> Top Management</a:t>
                      </a:r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121924" marR="121924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ZA" sz="1800" b="1" dirty="0"/>
                        <a:t>50%</a:t>
                      </a:r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121924" marR="121924" anchor="ctr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ZA" sz="1800" b="1" dirty="0"/>
                        <a:t>25%</a:t>
                      </a:r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121924" marR="121924" anchor="ctr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06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/>
                      <a:r>
                        <a:rPr lang="en-ZA" sz="1800" b="1" dirty="0"/>
                        <a:t>Senior Management</a:t>
                      </a:r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121924" marR="121924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ZA" sz="1800" b="1" dirty="0"/>
                        <a:t>60%</a:t>
                      </a:r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121924" marR="121924" anchor="ctr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ZA" sz="1800" b="1" dirty="0"/>
                        <a:t>30%</a:t>
                      </a:r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121924" marR="121924" anchor="ctr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219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/>
                      <a:r>
                        <a:rPr lang="en-ZA" sz="1800" b="1" dirty="0"/>
                        <a:t>Professionally Qualified/ Middle Management</a:t>
                      </a:r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121924" marR="121924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ZA" sz="1800" b="1" dirty="0"/>
                        <a:t>75%</a:t>
                      </a:r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121924" marR="121924" anchor="ctr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ZA" sz="1800" b="1" dirty="0"/>
                        <a:t>38%</a:t>
                      </a:r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121924" marR="121924" anchor="ctr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801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/>
                      <a:r>
                        <a:rPr lang="en-ZA" sz="1800" b="1" dirty="0"/>
                        <a:t>Skilled Technical/Junior</a:t>
                      </a:r>
                      <a:r>
                        <a:rPr lang="en-ZA" sz="1800" b="1" baseline="0" dirty="0"/>
                        <a:t> Management</a:t>
                      </a:r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121924" marR="121924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ZA" sz="1800" b="1" dirty="0"/>
                        <a:t>88%</a:t>
                      </a:r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121924" marR="121924" anchor="ctr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en-ZA" sz="1800" b="1" dirty="0"/>
                        <a:t>44%</a:t>
                      </a:r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121924" marR="121924" anchor="ctr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706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algn="l"/>
                      <a:r>
                        <a:rPr lang="en-ZA" sz="1800" b="1" dirty="0"/>
                        <a:t>Employees with disabilities</a:t>
                      </a:r>
                      <a:endParaRPr lang="en-ZA" sz="1800" b="1" dirty="0">
                        <a:latin typeface="Calibri" panose="020F0502020204030204" pitchFamily="34" charset="0"/>
                      </a:endParaRPr>
                    </a:p>
                  </a:txBody>
                  <a:tcPr marL="121924" marR="121924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533400" indent="0" algn="ctr"/>
                      <a:r>
                        <a:rPr lang="en-ZA" sz="1800" b="1" dirty="0"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121924" marR="121924">
                    <a:lnL w="12700" cmpd="sng">
                      <a:solidFill>
                        <a:srgbClr val="FEB80A"/>
                      </a:solidFill>
                    </a:lnL>
                    <a:lnR w="12700" cmpd="sng">
                      <a:solidFill>
                        <a:srgbClr val="FEB80A"/>
                      </a:solidFill>
                    </a:lnR>
                    <a:lnT w="12700" cmpd="sng">
                      <a:solidFill>
                        <a:srgbClr val="FEB80A"/>
                      </a:solidFill>
                    </a:lnT>
                    <a:lnB w="12700" cmpd="sng">
                      <a:solidFill>
                        <a:srgbClr val="FEB80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B80A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97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6" name="Rectangle 10"/>
          <p:cNvGrpSpPr>
            <a:grpSpLocks/>
          </p:cNvGrpSpPr>
          <p:nvPr/>
        </p:nvGrpSpPr>
        <p:grpSpPr bwMode="auto">
          <a:xfrm>
            <a:off x="1466850" y="2971800"/>
            <a:ext cx="406400" cy="3378200"/>
            <a:chOff x="688" y="1872"/>
            <a:chExt cx="256" cy="2128"/>
          </a:xfrm>
        </p:grpSpPr>
        <p:pic>
          <p:nvPicPr>
            <p:cNvPr id="8224" name="Rectangle 1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" y="1872"/>
              <a:ext cx="256" cy="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5" name="Text Box 5"/>
            <p:cNvSpPr txBox="1">
              <a:spLocks noChangeArrowheads="1"/>
            </p:cNvSpPr>
            <p:nvPr/>
          </p:nvSpPr>
          <p:spPr bwMode="auto">
            <a:xfrm>
              <a:off x="730" y="1899"/>
              <a:ext cx="179" cy="2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880194" y="3873754"/>
            <a:ext cx="283809" cy="2398039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0157" y="4278157"/>
            <a:ext cx="283809" cy="2000730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grpSp>
        <p:nvGrpSpPr>
          <p:cNvPr id="8203" name="Rectangle 13"/>
          <p:cNvGrpSpPr>
            <a:grpSpLocks/>
          </p:cNvGrpSpPr>
          <p:nvPr/>
        </p:nvGrpSpPr>
        <p:grpSpPr bwMode="auto">
          <a:xfrm>
            <a:off x="2465388" y="3708400"/>
            <a:ext cx="393700" cy="2641600"/>
            <a:chOff x="1344" y="2336"/>
            <a:chExt cx="248" cy="1664"/>
          </a:xfrm>
        </p:grpSpPr>
        <p:pic>
          <p:nvPicPr>
            <p:cNvPr id="8222" name="Rectangle 1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336"/>
              <a:ext cx="248" cy="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3" name="Text Box 14"/>
            <p:cNvSpPr txBox="1">
              <a:spLocks noChangeArrowheads="1"/>
            </p:cNvSpPr>
            <p:nvPr/>
          </p:nvSpPr>
          <p:spPr bwMode="auto">
            <a:xfrm>
              <a:off x="1382" y="2360"/>
              <a:ext cx="179" cy="1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853588" y="4278157"/>
            <a:ext cx="283809" cy="2000730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715889"/>
              </p:ext>
            </p:extLst>
          </p:nvPr>
        </p:nvGraphicFramePr>
        <p:xfrm>
          <a:off x="566930" y="1517906"/>
          <a:ext cx="10634472" cy="4946906"/>
        </p:xfrm>
        <a:graphic>
          <a:graphicData uri="http://schemas.openxmlformats.org/drawingml/2006/table">
            <a:tbl>
              <a:tblPr/>
              <a:tblGrid>
                <a:gridCol w="3004088">
                  <a:extLst>
                    <a:ext uri="{9D8B030D-6E8A-4147-A177-3AD203B41FA5}">
                      <a16:colId xmlns:a16="http://schemas.microsoft.com/office/drawing/2014/main" val="3709299144"/>
                    </a:ext>
                  </a:extLst>
                </a:gridCol>
                <a:gridCol w="1021390">
                  <a:extLst>
                    <a:ext uri="{9D8B030D-6E8A-4147-A177-3AD203B41FA5}">
                      <a16:colId xmlns:a16="http://schemas.microsoft.com/office/drawing/2014/main" val="2467000925"/>
                    </a:ext>
                  </a:extLst>
                </a:gridCol>
                <a:gridCol w="1261717">
                  <a:extLst>
                    <a:ext uri="{9D8B030D-6E8A-4147-A177-3AD203B41FA5}">
                      <a16:colId xmlns:a16="http://schemas.microsoft.com/office/drawing/2014/main" val="895509383"/>
                    </a:ext>
                  </a:extLst>
                </a:gridCol>
                <a:gridCol w="1261717">
                  <a:extLst>
                    <a:ext uri="{9D8B030D-6E8A-4147-A177-3AD203B41FA5}">
                      <a16:colId xmlns:a16="http://schemas.microsoft.com/office/drawing/2014/main" val="980453779"/>
                    </a:ext>
                  </a:extLst>
                </a:gridCol>
                <a:gridCol w="1021390">
                  <a:extLst>
                    <a:ext uri="{9D8B030D-6E8A-4147-A177-3AD203B41FA5}">
                      <a16:colId xmlns:a16="http://schemas.microsoft.com/office/drawing/2014/main" val="749013457"/>
                    </a:ext>
                  </a:extLst>
                </a:gridCol>
                <a:gridCol w="1021390">
                  <a:extLst>
                    <a:ext uri="{9D8B030D-6E8A-4147-A177-3AD203B41FA5}">
                      <a16:colId xmlns:a16="http://schemas.microsoft.com/office/drawing/2014/main" val="32443341"/>
                    </a:ext>
                  </a:extLst>
                </a:gridCol>
                <a:gridCol w="1021390">
                  <a:extLst>
                    <a:ext uri="{9D8B030D-6E8A-4147-A177-3AD203B41FA5}">
                      <a16:colId xmlns:a16="http://schemas.microsoft.com/office/drawing/2014/main" val="3242260903"/>
                    </a:ext>
                  </a:extLst>
                </a:gridCol>
                <a:gridCol w="1021390">
                  <a:extLst>
                    <a:ext uri="{9D8B030D-6E8A-4147-A177-3AD203B41FA5}">
                      <a16:colId xmlns:a16="http://schemas.microsoft.com/office/drawing/2014/main" val="1852299206"/>
                    </a:ext>
                  </a:extLst>
                </a:gridCol>
              </a:tblGrid>
              <a:tr h="257428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 MANAGEMENT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051092"/>
                  </a:ext>
                </a:extLst>
              </a:tr>
              <a:tr h="257428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 MANAGEMENT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GENDER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931263"/>
                  </a:ext>
                </a:extLst>
              </a:tr>
              <a:tr h="283171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OR PROVINCIAL EAP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18738"/>
                  </a:ext>
                </a:extLst>
              </a:tr>
              <a:tr h="25742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615019"/>
                  </a:ext>
                </a:extLst>
              </a:tr>
              <a:tr h="25742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79,4%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221503"/>
                  </a:ext>
                </a:extLst>
              </a:tr>
              <a:tr h="5062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PROPORTION OF EAP WITHIN BLACK GROUP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BLACK TARGET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186818"/>
                  </a:ext>
                </a:extLst>
              </a:tr>
              <a:tr h="257428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PROPOSED TARGET BY DEPARTMENT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795684"/>
                  </a:ext>
                </a:extLst>
              </a:tr>
              <a:tr h="25742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025348"/>
                  </a:ext>
                </a:extLst>
              </a:tr>
              <a:tr h="25742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533087"/>
                  </a:ext>
                </a:extLst>
              </a:tr>
              <a:tr h="27029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 TARGETS BY SECTOR / SUB-SECTOR: </a:t>
                      </a:r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Road Freight Association (26 March 2021)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936180"/>
                  </a:ext>
                </a:extLst>
              </a:tr>
              <a:tr h="25742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101205"/>
                  </a:ext>
                </a:extLst>
              </a:tr>
              <a:tr h="25742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131642"/>
                  </a:ext>
                </a:extLst>
              </a:tr>
              <a:tr h="27029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INITIAL FINAL PROPOSED TARGETS BY DEPARTMENT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732498"/>
                  </a:ext>
                </a:extLst>
              </a:tr>
              <a:tr h="25742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489485"/>
                  </a:ext>
                </a:extLst>
              </a:tr>
              <a:tr h="25742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682618"/>
                  </a:ext>
                </a:extLst>
              </a:tr>
              <a:tr h="27029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WORKFORCE PROFILE 2021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15232"/>
                  </a:ext>
                </a:extLst>
              </a:tr>
              <a:tr h="25742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979257"/>
                  </a:ext>
                </a:extLst>
              </a:tr>
              <a:tr h="25742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90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311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6" name="Rectangle 10"/>
          <p:cNvGrpSpPr>
            <a:grpSpLocks/>
          </p:cNvGrpSpPr>
          <p:nvPr/>
        </p:nvGrpSpPr>
        <p:grpSpPr bwMode="auto">
          <a:xfrm>
            <a:off x="1466850" y="2971800"/>
            <a:ext cx="406400" cy="3378200"/>
            <a:chOff x="688" y="1872"/>
            <a:chExt cx="256" cy="2128"/>
          </a:xfrm>
        </p:grpSpPr>
        <p:pic>
          <p:nvPicPr>
            <p:cNvPr id="8224" name="Rectangle 1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" y="1872"/>
              <a:ext cx="256" cy="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5" name="Text Box 5"/>
            <p:cNvSpPr txBox="1">
              <a:spLocks noChangeArrowheads="1"/>
            </p:cNvSpPr>
            <p:nvPr/>
          </p:nvSpPr>
          <p:spPr bwMode="auto">
            <a:xfrm>
              <a:off x="730" y="1899"/>
              <a:ext cx="179" cy="2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880194" y="3873754"/>
            <a:ext cx="283809" cy="2398039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0157" y="4278157"/>
            <a:ext cx="283809" cy="2000730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grpSp>
        <p:nvGrpSpPr>
          <p:cNvPr id="8203" name="Rectangle 13"/>
          <p:cNvGrpSpPr>
            <a:grpSpLocks/>
          </p:cNvGrpSpPr>
          <p:nvPr/>
        </p:nvGrpSpPr>
        <p:grpSpPr bwMode="auto">
          <a:xfrm>
            <a:off x="2465388" y="3708400"/>
            <a:ext cx="393700" cy="2641600"/>
            <a:chOff x="1344" y="2336"/>
            <a:chExt cx="248" cy="1664"/>
          </a:xfrm>
        </p:grpSpPr>
        <p:pic>
          <p:nvPicPr>
            <p:cNvPr id="8222" name="Rectangle 1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336"/>
              <a:ext cx="248" cy="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3" name="Text Box 14"/>
            <p:cNvSpPr txBox="1">
              <a:spLocks noChangeArrowheads="1"/>
            </p:cNvSpPr>
            <p:nvPr/>
          </p:nvSpPr>
          <p:spPr bwMode="auto">
            <a:xfrm>
              <a:off x="1382" y="2360"/>
              <a:ext cx="179" cy="1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853588" y="4278157"/>
            <a:ext cx="283809" cy="2000730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40445"/>
              </p:ext>
            </p:extLst>
          </p:nvPr>
        </p:nvGraphicFramePr>
        <p:xfrm>
          <a:off x="530350" y="1581907"/>
          <a:ext cx="10405873" cy="4846324"/>
        </p:xfrm>
        <a:graphic>
          <a:graphicData uri="http://schemas.openxmlformats.org/drawingml/2006/table">
            <a:tbl>
              <a:tblPr/>
              <a:tblGrid>
                <a:gridCol w="2939511">
                  <a:extLst>
                    <a:ext uri="{9D8B030D-6E8A-4147-A177-3AD203B41FA5}">
                      <a16:colId xmlns:a16="http://schemas.microsoft.com/office/drawing/2014/main" val="2743298198"/>
                    </a:ext>
                  </a:extLst>
                </a:gridCol>
                <a:gridCol w="999434">
                  <a:extLst>
                    <a:ext uri="{9D8B030D-6E8A-4147-A177-3AD203B41FA5}">
                      <a16:colId xmlns:a16="http://schemas.microsoft.com/office/drawing/2014/main" val="2520742400"/>
                    </a:ext>
                  </a:extLst>
                </a:gridCol>
                <a:gridCol w="1234596">
                  <a:extLst>
                    <a:ext uri="{9D8B030D-6E8A-4147-A177-3AD203B41FA5}">
                      <a16:colId xmlns:a16="http://schemas.microsoft.com/office/drawing/2014/main" val="768030053"/>
                    </a:ext>
                  </a:extLst>
                </a:gridCol>
                <a:gridCol w="1234596">
                  <a:extLst>
                    <a:ext uri="{9D8B030D-6E8A-4147-A177-3AD203B41FA5}">
                      <a16:colId xmlns:a16="http://schemas.microsoft.com/office/drawing/2014/main" val="1921940912"/>
                    </a:ext>
                  </a:extLst>
                </a:gridCol>
                <a:gridCol w="999434">
                  <a:extLst>
                    <a:ext uri="{9D8B030D-6E8A-4147-A177-3AD203B41FA5}">
                      <a16:colId xmlns:a16="http://schemas.microsoft.com/office/drawing/2014/main" val="897610910"/>
                    </a:ext>
                  </a:extLst>
                </a:gridCol>
                <a:gridCol w="999434">
                  <a:extLst>
                    <a:ext uri="{9D8B030D-6E8A-4147-A177-3AD203B41FA5}">
                      <a16:colId xmlns:a16="http://schemas.microsoft.com/office/drawing/2014/main" val="3945961938"/>
                    </a:ext>
                  </a:extLst>
                </a:gridCol>
                <a:gridCol w="999434">
                  <a:extLst>
                    <a:ext uri="{9D8B030D-6E8A-4147-A177-3AD203B41FA5}">
                      <a16:colId xmlns:a16="http://schemas.microsoft.com/office/drawing/2014/main" val="1173221739"/>
                    </a:ext>
                  </a:extLst>
                </a:gridCol>
                <a:gridCol w="999434">
                  <a:extLst>
                    <a:ext uri="{9D8B030D-6E8A-4147-A177-3AD203B41FA5}">
                      <a16:colId xmlns:a16="http://schemas.microsoft.com/office/drawing/2014/main" val="2636413109"/>
                    </a:ext>
                  </a:extLst>
                </a:gridCol>
              </a:tblGrid>
              <a:tr h="255518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SENIOR MANAGEMENT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102145"/>
                  </a:ext>
                </a:extLst>
              </a:tr>
              <a:tr h="255518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SENIOR MANAGEMENT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GENDER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43579"/>
                  </a:ext>
                </a:extLst>
              </a:tr>
              <a:tr h="255518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OR PROVINCIAL EAP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134266"/>
                  </a:ext>
                </a:extLst>
              </a:tr>
              <a:tr h="25551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616808"/>
                  </a:ext>
                </a:extLst>
              </a:tr>
              <a:tr h="25551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79,4%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805213"/>
                  </a:ext>
                </a:extLst>
              </a:tr>
              <a:tr h="5025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PROPORTION OF EAP WITHIN BLACK GROUP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BLACK TARGET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043273"/>
                  </a:ext>
                </a:extLst>
              </a:tr>
              <a:tr h="255518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PROPOSED TARGET BY DEPARTMENT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937292"/>
                  </a:ext>
                </a:extLst>
              </a:tr>
              <a:tr h="25551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38,0%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49301"/>
                  </a:ext>
                </a:extLst>
              </a:tr>
              <a:tr h="25551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43557"/>
                  </a:ext>
                </a:extLst>
              </a:tr>
              <a:tr h="255518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 TARGETS BY SECTOR / SUB-SECTOR: </a:t>
                      </a:r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Road Freight Association (26 March 2021)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306543"/>
                  </a:ext>
                </a:extLst>
              </a:tr>
              <a:tr h="25551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84457"/>
                  </a:ext>
                </a:extLst>
              </a:tr>
              <a:tr h="25551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814392"/>
                  </a:ext>
                </a:extLst>
              </a:tr>
              <a:tr h="255518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INITIAL FINAL PROPOSED TARGETS BY DEPARTMENT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771147"/>
                  </a:ext>
                </a:extLst>
              </a:tr>
              <a:tr h="25551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181168"/>
                  </a:ext>
                </a:extLst>
              </a:tr>
              <a:tr h="25551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962920"/>
                  </a:ext>
                </a:extLst>
              </a:tr>
              <a:tr h="255518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WORKFORCE PROFILE 2021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058879"/>
                  </a:ext>
                </a:extLst>
              </a:tr>
              <a:tr h="25551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86952"/>
                  </a:ext>
                </a:extLst>
              </a:tr>
              <a:tr h="25551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944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32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6" name="Rectangle 10"/>
          <p:cNvGrpSpPr>
            <a:grpSpLocks/>
          </p:cNvGrpSpPr>
          <p:nvPr/>
        </p:nvGrpSpPr>
        <p:grpSpPr bwMode="auto">
          <a:xfrm>
            <a:off x="1466850" y="2971800"/>
            <a:ext cx="406400" cy="3378200"/>
            <a:chOff x="688" y="1872"/>
            <a:chExt cx="256" cy="2128"/>
          </a:xfrm>
        </p:grpSpPr>
        <p:pic>
          <p:nvPicPr>
            <p:cNvPr id="8224" name="Rectangle 1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" y="1872"/>
              <a:ext cx="256" cy="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5" name="Text Box 5"/>
            <p:cNvSpPr txBox="1">
              <a:spLocks noChangeArrowheads="1"/>
            </p:cNvSpPr>
            <p:nvPr/>
          </p:nvSpPr>
          <p:spPr bwMode="auto">
            <a:xfrm>
              <a:off x="730" y="1899"/>
              <a:ext cx="179" cy="2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880194" y="3873754"/>
            <a:ext cx="283809" cy="2398039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0157" y="4278157"/>
            <a:ext cx="283809" cy="2000730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grpSp>
        <p:nvGrpSpPr>
          <p:cNvPr id="8203" name="Rectangle 13"/>
          <p:cNvGrpSpPr>
            <a:grpSpLocks/>
          </p:cNvGrpSpPr>
          <p:nvPr/>
        </p:nvGrpSpPr>
        <p:grpSpPr bwMode="auto">
          <a:xfrm>
            <a:off x="2465388" y="3708400"/>
            <a:ext cx="393700" cy="2641600"/>
            <a:chOff x="1344" y="2336"/>
            <a:chExt cx="248" cy="1664"/>
          </a:xfrm>
        </p:grpSpPr>
        <p:pic>
          <p:nvPicPr>
            <p:cNvPr id="8222" name="Rectangle 1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336"/>
              <a:ext cx="248" cy="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3" name="Text Box 14"/>
            <p:cNvSpPr txBox="1">
              <a:spLocks noChangeArrowheads="1"/>
            </p:cNvSpPr>
            <p:nvPr/>
          </p:nvSpPr>
          <p:spPr bwMode="auto">
            <a:xfrm>
              <a:off x="1382" y="2360"/>
              <a:ext cx="179" cy="1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853588" y="4278157"/>
            <a:ext cx="283809" cy="2000730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201986"/>
              </p:ext>
            </p:extLst>
          </p:nvPr>
        </p:nvGraphicFramePr>
        <p:xfrm>
          <a:off x="640081" y="1527045"/>
          <a:ext cx="10415014" cy="4992626"/>
        </p:xfrm>
        <a:graphic>
          <a:graphicData uri="http://schemas.openxmlformats.org/drawingml/2006/table">
            <a:tbl>
              <a:tblPr/>
              <a:tblGrid>
                <a:gridCol w="2942094">
                  <a:extLst>
                    <a:ext uri="{9D8B030D-6E8A-4147-A177-3AD203B41FA5}">
                      <a16:colId xmlns:a16="http://schemas.microsoft.com/office/drawing/2014/main" val="4024669212"/>
                    </a:ext>
                  </a:extLst>
                </a:gridCol>
                <a:gridCol w="1000312">
                  <a:extLst>
                    <a:ext uri="{9D8B030D-6E8A-4147-A177-3AD203B41FA5}">
                      <a16:colId xmlns:a16="http://schemas.microsoft.com/office/drawing/2014/main" val="3031128818"/>
                    </a:ext>
                  </a:extLst>
                </a:gridCol>
                <a:gridCol w="1235680">
                  <a:extLst>
                    <a:ext uri="{9D8B030D-6E8A-4147-A177-3AD203B41FA5}">
                      <a16:colId xmlns:a16="http://schemas.microsoft.com/office/drawing/2014/main" val="2132856415"/>
                    </a:ext>
                  </a:extLst>
                </a:gridCol>
                <a:gridCol w="1235680">
                  <a:extLst>
                    <a:ext uri="{9D8B030D-6E8A-4147-A177-3AD203B41FA5}">
                      <a16:colId xmlns:a16="http://schemas.microsoft.com/office/drawing/2014/main" val="2607337580"/>
                    </a:ext>
                  </a:extLst>
                </a:gridCol>
                <a:gridCol w="1000312">
                  <a:extLst>
                    <a:ext uri="{9D8B030D-6E8A-4147-A177-3AD203B41FA5}">
                      <a16:colId xmlns:a16="http://schemas.microsoft.com/office/drawing/2014/main" val="2358458872"/>
                    </a:ext>
                  </a:extLst>
                </a:gridCol>
                <a:gridCol w="1000312">
                  <a:extLst>
                    <a:ext uri="{9D8B030D-6E8A-4147-A177-3AD203B41FA5}">
                      <a16:colId xmlns:a16="http://schemas.microsoft.com/office/drawing/2014/main" val="4214084268"/>
                    </a:ext>
                  </a:extLst>
                </a:gridCol>
                <a:gridCol w="1000312">
                  <a:extLst>
                    <a:ext uri="{9D8B030D-6E8A-4147-A177-3AD203B41FA5}">
                      <a16:colId xmlns:a16="http://schemas.microsoft.com/office/drawing/2014/main" val="4101533413"/>
                    </a:ext>
                  </a:extLst>
                </a:gridCol>
                <a:gridCol w="1000312">
                  <a:extLst>
                    <a:ext uri="{9D8B030D-6E8A-4147-A177-3AD203B41FA5}">
                      <a16:colId xmlns:a16="http://schemas.microsoft.com/office/drawing/2014/main" val="4003839094"/>
                    </a:ext>
                  </a:extLst>
                </a:gridCol>
              </a:tblGrid>
              <a:tr h="259133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PROFESSIONALLY QUALIFIED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100105"/>
                  </a:ext>
                </a:extLst>
              </a:tr>
              <a:tr h="259133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PROFESSIONALLY QUALIFIED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GENDER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48115"/>
                  </a:ext>
                </a:extLst>
              </a:tr>
              <a:tr h="285046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OR PROVINCIAL EAP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34127"/>
                  </a:ext>
                </a:extLst>
              </a:tr>
              <a:tr h="25913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565942"/>
                  </a:ext>
                </a:extLst>
              </a:tr>
              <a:tr h="25913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79,4%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601011"/>
                  </a:ext>
                </a:extLst>
              </a:tr>
              <a:tr h="5096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PROPORTION OF EAP WITHIN BLACK GROUP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BLACK TARGET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174106"/>
                  </a:ext>
                </a:extLst>
              </a:tr>
              <a:tr h="27208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PROPOSED TARGET BY DEPARTMENT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844202"/>
                  </a:ext>
                </a:extLst>
              </a:tr>
              <a:tr h="25913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48,0%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466918"/>
                  </a:ext>
                </a:extLst>
              </a:tr>
              <a:tr h="25913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6005519"/>
                  </a:ext>
                </a:extLst>
              </a:tr>
              <a:tr h="27208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 TARGETS BY SECTOR / SUB-SECTOR: </a:t>
                      </a:r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Road Freight Association (26 March 2021)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209266"/>
                  </a:ext>
                </a:extLst>
              </a:tr>
              <a:tr h="25913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26538"/>
                  </a:ext>
                </a:extLst>
              </a:tr>
              <a:tr h="25913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38,0%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261352"/>
                  </a:ext>
                </a:extLst>
              </a:tr>
              <a:tr h="27208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INITIAL FINAL PROPOSED TARGETS BY DEPARTMENT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260427"/>
                  </a:ext>
                </a:extLst>
              </a:tr>
              <a:tr h="25913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556200"/>
                  </a:ext>
                </a:extLst>
              </a:tr>
              <a:tr h="25913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38,0%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898459"/>
                  </a:ext>
                </a:extLst>
              </a:tr>
              <a:tr h="27208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WORKFORCE PROFILE 2021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524297"/>
                  </a:ext>
                </a:extLst>
              </a:tr>
              <a:tr h="25913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611804"/>
                  </a:ext>
                </a:extLst>
              </a:tr>
              <a:tr h="25913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336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22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6" name="Rectangle 10"/>
          <p:cNvGrpSpPr>
            <a:grpSpLocks/>
          </p:cNvGrpSpPr>
          <p:nvPr/>
        </p:nvGrpSpPr>
        <p:grpSpPr bwMode="auto">
          <a:xfrm>
            <a:off x="1466850" y="2971800"/>
            <a:ext cx="406400" cy="3378200"/>
            <a:chOff x="688" y="1872"/>
            <a:chExt cx="256" cy="2128"/>
          </a:xfrm>
        </p:grpSpPr>
        <p:pic>
          <p:nvPicPr>
            <p:cNvPr id="8224" name="Rectangle 1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" y="1872"/>
              <a:ext cx="256" cy="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5" name="Text Box 5"/>
            <p:cNvSpPr txBox="1">
              <a:spLocks noChangeArrowheads="1"/>
            </p:cNvSpPr>
            <p:nvPr/>
          </p:nvSpPr>
          <p:spPr bwMode="auto">
            <a:xfrm>
              <a:off x="730" y="1899"/>
              <a:ext cx="179" cy="2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880194" y="3873754"/>
            <a:ext cx="283809" cy="2398039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0157" y="4278157"/>
            <a:ext cx="283809" cy="2000730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grpSp>
        <p:nvGrpSpPr>
          <p:cNvPr id="8203" name="Rectangle 13"/>
          <p:cNvGrpSpPr>
            <a:grpSpLocks/>
          </p:cNvGrpSpPr>
          <p:nvPr/>
        </p:nvGrpSpPr>
        <p:grpSpPr bwMode="auto">
          <a:xfrm>
            <a:off x="2465388" y="3708400"/>
            <a:ext cx="393700" cy="2641600"/>
            <a:chOff x="1344" y="2336"/>
            <a:chExt cx="248" cy="1664"/>
          </a:xfrm>
        </p:grpSpPr>
        <p:pic>
          <p:nvPicPr>
            <p:cNvPr id="8222" name="Rectangle 1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336"/>
              <a:ext cx="248" cy="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3" name="Text Box 14"/>
            <p:cNvSpPr txBox="1">
              <a:spLocks noChangeArrowheads="1"/>
            </p:cNvSpPr>
            <p:nvPr/>
          </p:nvSpPr>
          <p:spPr bwMode="auto">
            <a:xfrm>
              <a:off x="1382" y="2360"/>
              <a:ext cx="179" cy="1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853588" y="4278157"/>
            <a:ext cx="283809" cy="2000730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018163"/>
              </p:ext>
            </p:extLst>
          </p:nvPr>
        </p:nvGraphicFramePr>
        <p:xfrm>
          <a:off x="630938" y="1527050"/>
          <a:ext cx="10351005" cy="4901176"/>
        </p:xfrm>
        <a:graphic>
          <a:graphicData uri="http://schemas.openxmlformats.org/drawingml/2006/table">
            <a:tbl>
              <a:tblPr/>
              <a:tblGrid>
                <a:gridCol w="2924013">
                  <a:extLst>
                    <a:ext uri="{9D8B030D-6E8A-4147-A177-3AD203B41FA5}">
                      <a16:colId xmlns:a16="http://schemas.microsoft.com/office/drawing/2014/main" val="154303473"/>
                    </a:ext>
                  </a:extLst>
                </a:gridCol>
                <a:gridCol w="994164">
                  <a:extLst>
                    <a:ext uri="{9D8B030D-6E8A-4147-A177-3AD203B41FA5}">
                      <a16:colId xmlns:a16="http://schemas.microsoft.com/office/drawing/2014/main" val="739975073"/>
                    </a:ext>
                  </a:extLst>
                </a:gridCol>
                <a:gridCol w="1228086">
                  <a:extLst>
                    <a:ext uri="{9D8B030D-6E8A-4147-A177-3AD203B41FA5}">
                      <a16:colId xmlns:a16="http://schemas.microsoft.com/office/drawing/2014/main" val="415817228"/>
                    </a:ext>
                  </a:extLst>
                </a:gridCol>
                <a:gridCol w="1228086">
                  <a:extLst>
                    <a:ext uri="{9D8B030D-6E8A-4147-A177-3AD203B41FA5}">
                      <a16:colId xmlns:a16="http://schemas.microsoft.com/office/drawing/2014/main" val="2130256671"/>
                    </a:ext>
                  </a:extLst>
                </a:gridCol>
                <a:gridCol w="994164">
                  <a:extLst>
                    <a:ext uri="{9D8B030D-6E8A-4147-A177-3AD203B41FA5}">
                      <a16:colId xmlns:a16="http://schemas.microsoft.com/office/drawing/2014/main" val="2903647129"/>
                    </a:ext>
                  </a:extLst>
                </a:gridCol>
                <a:gridCol w="994164">
                  <a:extLst>
                    <a:ext uri="{9D8B030D-6E8A-4147-A177-3AD203B41FA5}">
                      <a16:colId xmlns:a16="http://schemas.microsoft.com/office/drawing/2014/main" val="869482903"/>
                    </a:ext>
                  </a:extLst>
                </a:gridCol>
                <a:gridCol w="994164">
                  <a:extLst>
                    <a:ext uri="{9D8B030D-6E8A-4147-A177-3AD203B41FA5}">
                      <a16:colId xmlns:a16="http://schemas.microsoft.com/office/drawing/2014/main" val="1876758648"/>
                    </a:ext>
                  </a:extLst>
                </a:gridCol>
                <a:gridCol w="994164">
                  <a:extLst>
                    <a:ext uri="{9D8B030D-6E8A-4147-A177-3AD203B41FA5}">
                      <a16:colId xmlns:a16="http://schemas.microsoft.com/office/drawing/2014/main" val="819816597"/>
                    </a:ext>
                  </a:extLst>
                </a:gridCol>
              </a:tblGrid>
              <a:tr h="254386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SKILLED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06801"/>
                  </a:ext>
                </a:extLst>
              </a:tr>
              <a:tr h="254386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SKILLED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GENDER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830161"/>
                  </a:ext>
                </a:extLst>
              </a:tr>
              <a:tr h="279826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OR PROVINCIAL EAP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900637"/>
                  </a:ext>
                </a:extLst>
              </a:tr>
              <a:tr h="25438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649136"/>
                  </a:ext>
                </a:extLst>
              </a:tr>
              <a:tr h="25438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79,4%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4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366891"/>
                  </a:ext>
                </a:extLst>
              </a:tr>
              <a:tr h="5002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PROPORTION OF EAP WITHIN BLACK GROUP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BLACK TARGET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875604"/>
                  </a:ext>
                </a:extLst>
              </a:tr>
              <a:tr h="267106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PROPOSED TARGET BY DEPARTMENT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802216"/>
                  </a:ext>
                </a:extLst>
              </a:tr>
              <a:tr h="25438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121810"/>
                  </a:ext>
                </a:extLst>
              </a:tr>
              <a:tr h="25438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564839"/>
                  </a:ext>
                </a:extLst>
              </a:tr>
              <a:tr h="267106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 TARGETS BY SECTOR / SUB-SECTOR: </a:t>
                      </a:r>
                      <a:r>
                        <a:rPr lang="en-US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Road Freight Association (26 March 2021)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235919"/>
                  </a:ext>
                </a:extLst>
              </a:tr>
              <a:tr h="25438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941414"/>
                  </a:ext>
                </a:extLst>
              </a:tr>
              <a:tr h="25438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805729"/>
                  </a:ext>
                </a:extLst>
              </a:tr>
              <a:tr h="267106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INITIAL FINAL PROPOSED TARGETS BY DEPARTMENT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674640"/>
                  </a:ext>
                </a:extLst>
              </a:tr>
              <a:tr h="25438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42742"/>
                  </a:ext>
                </a:extLst>
              </a:tr>
              <a:tr h="25438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179909"/>
                  </a:ext>
                </a:extLst>
              </a:tr>
              <a:tr h="267106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WORKFORCE PROFILE 2021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61,6%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37388"/>
                  </a:ext>
                </a:extLst>
              </a:tr>
              <a:tr h="25438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538286"/>
                  </a:ext>
                </a:extLst>
              </a:tr>
              <a:tr h="25438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039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64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6" name="Rectangle 10"/>
          <p:cNvGrpSpPr>
            <a:grpSpLocks/>
          </p:cNvGrpSpPr>
          <p:nvPr/>
        </p:nvGrpSpPr>
        <p:grpSpPr bwMode="auto">
          <a:xfrm>
            <a:off x="1466850" y="2971800"/>
            <a:ext cx="406400" cy="3378200"/>
            <a:chOff x="688" y="1872"/>
            <a:chExt cx="256" cy="2128"/>
          </a:xfrm>
        </p:grpSpPr>
        <p:pic>
          <p:nvPicPr>
            <p:cNvPr id="8224" name="Rectangle 1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" y="1872"/>
              <a:ext cx="256" cy="2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5" name="Text Box 5"/>
            <p:cNvSpPr txBox="1">
              <a:spLocks noChangeArrowheads="1"/>
            </p:cNvSpPr>
            <p:nvPr/>
          </p:nvSpPr>
          <p:spPr bwMode="auto">
            <a:xfrm>
              <a:off x="730" y="1899"/>
              <a:ext cx="179" cy="2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880194" y="3873754"/>
            <a:ext cx="283809" cy="2398039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0157" y="4278157"/>
            <a:ext cx="283809" cy="2000730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grpSp>
        <p:nvGrpSpPr>
          <p:cNvPr id="8203" name="Rectangle 13"/>
          <p:cNvGrpSpPr>
            <a:grpSpLocks/>
          </p:cNvGrpSpPr>
          <p:nvPr/>
        </p:nvGrpSpPr>
        <p:grpSpPr bwMode="auto">
          <a:xfrm>
            <a:off x="2465388" y="3708400"/>
            <a:ext cx="393700" cy="2641600"/>
            <a:chOff x="1344" y="2336"/>
            <a:chExt cx="248" cy="1664"/>
          </a:xfrm>
        </p:grpSpPr>
        <p:pic>
          <p:nvPicPr>
            <p:cNvPr id="8222" name="Rectangle 1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336"/>
              <a:ext cx="248" cy="1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3" name="Text Box 14"/>
            <p:cNvSpPr txBox="1">
              <a:spLocks noChangeArrowheads="1"/>
            </p:cNvSpPr>
            <p:nvPr/>
          </p:nvSpPr>
          <p:spPr bwMode="auto">
            <a:xfrm>
              <a:off x="1382" y="2360"/>
              <a:ext cx="179" cy="1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853588" y="4278157"/>
            <a:ext cx="283809" cy="2000730"/>
          </a:xfrm>
          <a:prstGeom prst="rect">
            <a:avLst/>
          </a:prstGeom>
          <a:gradFill>
            <a:gsLst>
              <a:gs pos="0">
                <a:srgbClr val="006938"/>
              </a:gs>
              <a:gs pos="100000">
                <a:srgbClr val="92D05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ＭＳ Ｐゴシック" pitchFamily="-111" charset="-128"/>
              <a:cs typeface="ＭＳ Ｐゴシック" pitchFamily="-111" charset="-128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ED3402D-A216-4281-B695-8B9F4E17CB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034092"/>
              </p:ext>
            </p:extLst>
          </p:nvPr>
        </p:nvGraphicFramePr>
        <p:xfrm>
          <a:off x="881149" y="1180406"/>
          <a:ext cx="10831484" cy="5677594"/>
        </p:xfrm>
        <a:graphic>
          <a:graphicData uri="http://schemas.openxmlformats.org/drawingml/2006/table">
            <a:tbl>
              <a:tblPr/>
              <a:tblGrid>
                <a:gridCol w="7696694">
                  <a:extLst>
                    <a:ext uri="{9D8B030D-6E8A-4147-A177-3AD203B41FA5}">
                      <a16:colId xmlns:a16="http://schemas.microsoft.com/office/drawing/2014/main" val="447590216"/>
                    </a:ext>
                  </a:extLst>
                </a:gridCol>
                <a:gridCol w="3134790">
                  <a:extLst>
                    <a:ext uri="{9D8B030D-6E8A-4147-A177-3AD203B41FA5}">
                      <a16:colId xmlns:a16="http://schemas.microsoft.com/office/drawing/2014/main" val="2380745649"/>
                    </a:ext>
                  </a:extLst>
                </a:gridCol>
              </a:tblGrid>
              <a:tr h="444775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DISABILITY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324364"/>
                  </a:ext>
                </a:extLst>
              </a:tr>
              <a:tr h="87462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FINAL PROPOSED TARGETS BY DEPARTMENT</a:t>
                      </a:r>
                      <a:endParaRPr kumimoji="0" lang="en-ZA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475985"/>
                  </a:ext>
                </a:extLst>
              </a:tr>
              <a:tr h="173432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TARGETS BY SECTOR /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SUB-SECTOR: 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Road Freight Association (26 March 2021)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Z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276946"/>
                  </a:ext>
                </a:extLst>
              </a:tr>
              <a:tr h="130447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INITIAL PROPOSED </a:t>
                      </a:r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TARGETS BY DEPARTMENT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508428"/>
                  </a:ext>
                </a:extLst>
              </a:tr>
              <a:tr h="44477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8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895746"/>
                  </a:ext>
                </a:extLst>
              </a:tr>
              <a:tr h="87462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l" fontAlgn="ctr"/>
                      <a:r>
                        <a:rPr lang="en-ZA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WORKFORCE PROFILE </a:t>
                      </a:r>
                      <a:r>
                        <a:rPr lang="en-ZA" sz="18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2021 </a:t>
                      </a:r>
                      <a:endParaRPr lang="en-ZA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algn="ctr" fontAlgn="ctr"/>
                      <a:r>
                        <a:rPr lang="en-Z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8170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73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 txBox="1">
            <a:spLocks/>
          </p:cNvSpPr>
          <p:nvPr/>
        </p:nvSpPr>
        <p:spPr bwMode="auto">
          <a:xfrm>
            <a:off x="1147157" y="1579418"/>
            <a:ext cx="5644342" cy="295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00" b="1" dirty="0">
                <a:solidFill>
                  <a:srgbClr val="006938"/>
                </a:solidFill>
                <a:latin typeface="Arial" panose="020B0604020202020204" pitchFamily="34" charset="0"/>
              </a:rPr>
              <a:t>Thank</a:t>
            </a:r>
            <a:r>
              <a:rPr lang="en-US" altLang="en-US" sz="4800" b="1" dirty="0">
                <a:solidFill>
                  <a:srgbClr val="FFAB16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800" b="1" dirty="0">
                <a:solidFill>
                  <a:srgbClr val="00B050"/>
                </a:solidFill>
                <a:latin typeface="Arial" panose="020B0604020202020204" pitchFamily="34" charset="0"/>
              </a:rPr>
              <a:t>You</a:t>
            </a:r>
            <a:r>
              <a:rPr lang="en-US" altLang="en-US" sz="4800" b="1" dirty="0">
                <a:solidFill>
                  <a:srgbClr val="006938"/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8900022-1B6B-5E4E-982B-220D97F8FF89}"/>
              </a:ext>
            </a:extLst>
          </p:cNvPr>
          <p:cNvSpPr txBox="1">
            <a:spLocks/>
          </p:cNvSpPr>
          <p:nvPr/>
        </p:nvSpPr>
        <p:spPr bwMode="auto">
          <a:xfrm>
            <a:off x="2344738" y="387351"/>
            <a:ext cx="3351212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</a:rPr>
              <a:t>Employment Equity Directorate  |  </a:t>
            </a:r>
            <a:r>
              <a:rPr lang="en-US" altLang="en-US" sz="1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</a:rPr>
              <a:t>16 </a:t>
            </a:r>
            <a:r>
              <a:rPr lang="en-US" altLang="en-US" sz="10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</a:rPr>
              <a:t>AUGUST </a:t>
            </a:r>
            <a:r>
              <a:rPr lang="en-US" altLang="en-US" sz="1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</a:rPr>
              <a:t>2022</a:t>
            </a:r>
            <a:endParaRPr lang="en-US" altLang="en-US" sz="10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00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8041</TotalTime>
  <Words>1459</Words>
  <Application>Microsoft Office PowerPoint</Application>
  <PresentationFormat>Widescreen</PresentationFormat>
  <Paragraphs>738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MS PGothic</vt:lpstr>
      <vt:lpstr>Arial</vt:lpstr>
      <vt:lpstr>Arial Bold</vt:lpstr>
      <vt:lpstr>Calibri</vt:lpstr>
      <vt:lpstr>Gill Sans MT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niresh singh</dc:creator>
  <cp:lastModifiedBy>Masilo Lefika (HQ)</cp:lastModifiedBy>
  <cp:revision>340</cp:revision>
  <cp:lastPrinted>2019-06-05T11:46:50Z</cp:lastPrinted>
  <dcterms:created xsi:type="dcterms:W3CDTF">2018-08-18T13:56:52Z</dcterms:created>
  <dcterms:modified xsi:type="dcterms:W3CDTF">2022-08-11T18:09:35Z</dcterms:modified>
</cp:coreProperties>
</file>