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48" r:id="rId3"/>
    <p:sldId id="433" r:id="rId4"/>
    <p:sldId id="416" r:id="rId5"/>
    <p:sldId id="431" r:id="rId6"/>
    <p:sldId id="430" r:id="rId7"/>
    <p:sldId id="427" r:id="rId8"/>
    <p:sldId id="428" r:id="rId9"/>
    <p:sldId id="429" r:id="rId10"/>
    <p:sldId id="432" r:id="rId11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0CB1AF4-8897-48D3-B3A5-1B1E88EA14DA}">
          <p14:sldIdLst>
            <p14:sldId id="348"/>
            <p14:sldId id="433"/>
            <p14:sldId id="416"/>
            <p14:sldId id="431"/>
            <p14:sldId id="430"/>
            <p14:sldId id="427"/>
            <p14:sldId id="428"/>
            <p14:sldId id="429"/>
            <p14:sldId id="432"/>
          </p14:sldIdLst>
        </p14:section>
        <p14:section name="Untitled Section" id="{882D0995-C826-4603-B626-D59ED8627D7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 autoAdjust="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82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8A6E1-448C-9B40-A1F2-B3593F0D28DF}" type="datetime1">
              <a:rPr lang="en-US" altLang="en-US"/>
              <a:pPr>
                <a:defRPr/>
              </a:pPr>
              <a:t>1/26/2022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106C2-BF0C-8046-9CFF-50B6C670F3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0657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09AC3-91D8-0F48-890F-2F00080E3A70}" type="datetime1">
              <a:rPr lang="en-US" altLang="en-US"/>
              <a:pPr>
                <a:defRPr/>
              </a:pPr>
              <a:t>1/26/2022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AC414-3863-0A4F-922A-7C0CD46505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653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6A594-860F-AC40-AAFA-0CB21C975B5E}" type="datetime1">
              <a:rPr lang="en-US" altLang="en-US"/>
              <a:pPr>
                <a:defRPr/>
              </a:pPr>
              <a:t>1/26/2022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8A73D-C516-AE4C-A34D-343BFC829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032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300A9-AB58-4D4E-91D0-40F99FC168E1}" type="datetime1">
              <a:rPr lang="en-US" altLang="en-US"/>
              <a:pPr>
                <a:defRPr/>
              </a:pPr>
              <a:t>1/26/2022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D8F30-13D5-314C-95C1-23F121E0AE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898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B8E3B-F90C-CE4C-B2C0-71C3943B86DA}" type="datetime1">
              <a:rPr lang="en-US" altLang="en-US"/>
              <a:pPr>
                <a:defRPr/>
              </a:pPr>
              <a:t>1/26/2022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6D1B6-9D35-E142-A6DF-6611F51E26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326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F9A52-49C3-2B4C-A4BF-69322EF34EB5}" type="datetime1">
              <a:rPr lang="en-US" altLang="en-US"/>
              <a:pPr>
                <a:defRPr/>
              </a:pPr>
              <a:t>1/26/2022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E0AE0-A3FC-FE41-BBD5-A1A861DDEB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1353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09D85-AAC9-024B-859D-D0F0A2DA67BA}" type="datetime1">
              <a:rPr lang="en-US" altLang="en-US"/>
              <a:pPr>
                <a:defRPr/>
              </a:pPr>
              <a:t>1/26/2022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14EA2-522F-6549-869B-3E8237C224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0605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BC96E-0DE0-444E-9053-1533D611E692}" type="datetime1">
              <a:rPr lang="en-US" altLang="en-US"/>
              <a:pPr>
                <a:defRPr/>
              </a:pPr>
              <a:t>1/26/2022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79FFB-3560-2347-94DF-ECEF338154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538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E84A4-AA03-564E-A64F-8F0777D3428E}" type="datetime1">
              <a:rPr lang="en-US" altLang="en-US"/>
              <a:pPr>
                <a:defRPr/>
              </a:pPr>
              <a:t>1/26/2022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C52E2-5825-7949-8A9F-6264969B54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8601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45ACD-28A5-754C-AC7F-985228495FAE}" type="datetime1">
              <a:rPr lang="en-US" altLang="en-US"/>
              <a:pPr>
                <a:defRPr/>
              </a:pPr>
              <a:t>1/26/2022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72526-5DE4-9448-BFAB-865881B5FF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9207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0358-04F9-AA48-8CA6-0FACDAFC9150}" type="datetime1">
              <a:rPr lang="en-US" altLang="en-US"/>
              <a:pPr>
                <a:defRPr/>
              </a:pPr>
              <a:t>1/26/2022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CD907-11B3-EE46-9E8E-03367B624B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48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4BBB1EE-07D3-4BCD-A53E-3493FADAE931}" type="datetimeFigureOut">
              <a:rPr lang="en-ZA" smtClean="0"/>
              <a:t>2022/01/26</a:t>
            </a:fld>
            <a:endParaRPr lang="en-Z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Z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  <a:endParaRPr lang="en-US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D372742-0B14-F54F-9711-346885847FA5}" type="datetime1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1/26/2022</a:t>
            </a:fld>
            <a:endParaRPr lang="en-US" altLang="en-US">
              <a:ea typeface="ＭＳ Ｐゴシック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FCA026-D70E-2549-82C1-258494C76DCA}" type="slidenum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452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New_Powerpoint presentation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itle 16"/>
          <p:cNvSpPr txBox="1">
            <a:spLocks/>
          </p:cNvSpPr>
          <p:nvPr/>
        </p:nvSpPr>
        <p:spPr bwMode="auto">
          <a:xfrm>
            <a:off x="912285" y="404814"/>
            <a:ext cx="10678583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endParaRPr lang="en-US" altLang="en-US" sz="3000" b="1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5364" name="Subtitle 17"/>
          <p:cNvSpPr txBox="1">
            <a:spLocks/>
          </p:cNvSpPr>
          <p:nvPr/>
        </p:nvSpPr>
        <p:spPr bwMode="auto">
          <a:xfrm>
            <a:off x="334434" y="2759075"/>
            <a:ext cx="211243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buFont typeface="Arial" charset="0"/>
              <a:buNone/>
            </a:pPr>
            <a:r>
              <a:rPr lang="en-US" altLang="en-US" sz="1400" b="1" dirty="0">
                <a:solidFill>
                  <a:srgbClr val="404040"/>
                </a:solidFill>
                <a:latin typeface="Arial Bold" pitchFamily="34" charset="0"/>
              </a:rPr>
              <a:t>Tuesday, 06 July 2021</a:t>
            </a:r>
            <a:r>
              <a:rPr lang="en-US" altLang="en-US" sz="1800" b="1" dirty="0">
                <a:solidFill>
                  <a:srgbClr val="404040"/>
                </a:solidFill>
                <a:latin typeface="Arial Bold" pitchFamily="34" charset="0"/>
              </a:rPr>
              <a:t> </a:t>
            </a:r>
          </a:p>
        </p:txBody>
      </p:sp>
      <p:pic>
        <p:nvPicPr>
          <p:cNvPr id="1536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6351" y="5913439"/>
            <a:ext cx="1667933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Title 16"/>
          <p:cNvSpPr txBox="1">
            <a:spLocks/>
          </p:cNvSpPr>
          <p:nvPr/>
        </p:nvSpPr>
        <p:spPr bwMode="auto">
          <a:xfrm>
            <a:off x="1115484" y="260350"/>
            <a:ext cx="10678583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en-US" altLang="en-US" sz="3000" b="1" dirty="0">
                <a:solidFill>
                  <a:prstClr val="black"/>
                </a:solidFill>
                <a:latin typeface="Arial" charset="0"/>
              </a:rPr>
              <a:t> </a:t>
            </a:r>
          </a:p>
        </p:txBody>
      </p:sp>
      <p:sp>
        <p:nvSpPr>
          <p:cNvPr id="15367" name="TextBox 1"/>
          <p:cNvSpPr txBox="1">
            <a:spLocks noChangeArrowheads="1"/>
          </p:cNvSpPr>
          <p:nvPr/>
        </p:nvSpPr>
        <p:spPr bwMode="auto">
          <a:xfrm>
            <a:off x="204716" y="562768"/>
            <a:ext cx="11629568" cy="1311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endParaRPr lang="en-US" altLang="en-US" sz="3200" b="1" dirty="0">
              <a:solidFill>
                <a:prstClr val="black"/>
              </a:solidFill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800" b="1" dirty="0">
                <a:solidFill>
                  <a:prstClr val="black"/>
                </a:solidFill>
                <a:latin typeface="Arial" charset="0"/>
              </a:rPr>
              <a:t>MANUFACTURING 6 2020 TEXTILE, WEARING APPAREL, LEATHER AND RELATED PRODUCTS</a:t>
            </a:r>
          </a:p>
        </p:txBody>
      </p:sp>
    </p:spTree>
    <p:extLst>
      <p:ext uri="{BB962C8B-B14F-4D97-AF65-F5344CB8AC3E}">
        <p14:creationId xmlns:p14="http://schemas.microsoft.com/office/powerpoint/2010/main" val="3141741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1902254"/>
              </p:ext>
            </p:extLst>
          </p:nvPr>
        </p:nvGraphicFramePr>
        <p:xfrm>
          <a:off x="-2" y="77001"/>
          <a:ext cx="12192001" cy="6780998"/>
        </p:xfrm>
        <a:graphic>
          <a:graphicData uri="http://schemas.openxmlformats.org/drawingml/2006/table">
            <a:tbl>
              <a:tblPr/>
              <a:tblGrid>
                <a:gridCol w="3540537">
                  <a:extLst>
                    <a:ext uri="{9D8B030D-6E8A-4147-A177-3AD203B41FA5}">
                      <a16:colId xmlns:a16="http://schemas.microsoft.com/office/drawing/2014/main" val="4263531512"/>
                    </a:ext>
                  </a:extLst>
                </a:gridCol>
                <a:gridCol w="1456188">
                  <a:extLst>
                    <a:ext uri="{9D8B030D-6E8A-4147-A177-3AD203B41FA5}">
                      <a16:colId xmlns:a16="http://schemas.microsoft.com/office/drawing/2014/main" val="846778886"/>
                    </a:ext>
                  </a:extLst>
                </a:gridCol>
                <a:gridCol w="1541846">
                  <a:extLst>
                    <a:ext uri="{9D8B030D-6E8A-4147-A177-3AD203B41FA5}">
                      <a16:colId xmlns:a16="http://schemas.microsoft.com/office/drawing/2014/main" val="3908005636"/>
                    </a:ext>
                  </a:extLst>
                </a:gridCol>
                <a:gridCol w="1541846">
                  <a:extLst>
                    <a:ext uri="{9D8B030D-6E8A-4147-A177-3AD203B41FA5}">
                      <a16:colId xmlns:a16="http://schemas.microsoft.com/office/drawing/2014/main" val="4060701063"/>
                    </a:ext>
                  </a:extLst>
                </a:gridCol>
                <a:gridCol w="1370528">
                  <a:extLst>
                    <a:ext uri="{9D8B030D-6E8A-4147-A177-3AD203B41FA5}">
                      <a16:colId xmlns:a16="http://schemas.microsoft.com/office/drawing/2014/main" val="2223117400"/>
                    </a:ext>
                  </a:extLst>
                </a:gridCol>
                <a:gridCol w="1370528">
                  <a:extLst>
                    <a:ext uri="{9D8B030D-6E8A-4147-A177-3AD203B41FA5}">
                      <a16:colId xmlns:a16="http://schemas.microsoft.com/office/drawing/2014/main" val="1779981414"/>
                    </a:ext>
                  </a:extLst>
                </a:gridCol>
                <a:gridCol w="1370528">
                  <a:extLst>
                    <a:ext uri="{9D8B030D-6E8A-4147-A177-3AD203B41FA5}">
                      <a16:colId xmlns:a16="http://schemas.microsoft.com/office/drawing/2014/main" val="2189214118"/>
                    </a:ext>
                  </a:extLst>
                </a:gridCol>
              </a:tblGrid>
              <a:tr h="20926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(*Source: Statistics South Africa, (QLFS, Quarter3 2020)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38321"/>
                  </a:ext>
                </a:extLst>
              </a:tr>
              <a:tr h="20926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EAP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AFRICAN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COLOURED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INDIAN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4012752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55.4%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593919"/>
                  </a:ext>
                </a:extLst>
              </a:tr>
              <a:tr h="2095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407366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9847995"/>
                  </a:ext>
                </a:extLst>
              </a:tr>
              <a:tr h="20953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 Cape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52.6%</a:t>
                      </a:r>
                    </a:p>
                  </a:txBody>
                  <a:tcPr marL="4727" marR="4727" marT="47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665418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339676"/>
                  </a:ext>
                </a:extLst>
              </a:tr>
              <a:tr h="2095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85.6%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1536257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Free State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3618083"/>
                  </a:ext>
                </a:extLst>
              </a:tr>
              <a:tr h="2095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183230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5913832"/>
                  </a:ext>
                </a:extLst>
              </a:tr>
              <a:tr h="20953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Gauteng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556254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40035"/>
                  </a:ext>
                </a:extLst>
              </a:tr>
              <a:tr h="2095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80.8%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1952731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KwaZulu-Natal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45.7%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212607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0836775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86.1%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171863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Limpopo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771624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42.6%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6264420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97.2%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352356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Mpumalanga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8208898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0995898"/>
                  </a:ext>
                </a:extLst>
              </a:tr>
              <a:tr h="2095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92.2%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4549512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West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836334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36.3%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3429715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90.4%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499417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Cape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24.2%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195712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39.1%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665258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47.8%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42.2%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299114"/>
                  </a:ext>
                </a:extLst>
              </a:tr>
              <a:tr h="21285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Western Cape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21.7%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267714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7.4%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8812546"/>
                  </a:ext>
                </a:extLst>
              </a:tr>
              <a:tr h="2128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39.5%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15.9%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4727" marR="4727" marT="472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532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2325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371" y="274638"/>
            <a:ext cx="11661213" cy="617991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ZA" sz="3200" dirty="0">
                <a:latin typeface="Calibri" panose="020F0502020204030204" pitchFamily="34" charset="0"/>
              </a:rPr>
              <a:t>BBBEE – Management Control Scorecard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448662"/>
              </p:ext>
            </p:extLst>
          </p:nvPr>
        </p:nvGraphicFramePr>
        <p:xfrm>
          <a:off x="2" y="1186543"/>
          <a:ext cx="12094029" cy="53676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031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 Female</a:t>
                      </a: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dirty="0"/>
                        <a:t> Top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50%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25%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Senior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60%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2984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Professionally Qualified/ Middle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75%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Skilled Technical/Junior</a:t>
                      </a:r>
                      <a:r>
                        <a:rPr lang="en-ZA" sz="1800" b="1" baseline="0" dirty="0"/>
                        <a:t>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88%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44%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Employees with disabilities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 gridSpan="2">
                  <a:txBody>
                    <a:bodyPr/>
                    <a:lstStyle/>
                    <a:p>
                      <a:pPr marL="533400" indent="0"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121924" marR="121924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849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069642"/>
              </p:ext>
            </p:extLst>
          </p:nvPr>
        </p:nvGraphicFramePr>
        <p:xfrm>
          <a:off x="2" y="-10"/>
          <a:ext cx="12192000" cy="6877823"/>
        </p:xfrm>
        <a:graphic>
          <a:graphicData uri="http://schemas.openxmlformats.org/drawingml/2006/table">
            <a:tbl>
              <a:tblPr/>
              <a:tblGrid>
                <a:gridCol w="3182753">
                  <a:extLst>
                    <a:ext uri="{9D8B030D-6E8A-4147-A177-3AD203B41FA5}">
                      <a16:colId xmlns:a16="http://schemas.microsoft.com/office/drawing/2014/main" val="4241526646"/>
                    </a:ext>
                  </a:extLst>
                </a:gridCol>
                <a:gridCol w="1309037">
                  <a:extLst>
                    <a:ext uri="{9D8B030D-6E8A-4147-A177-3AD203B41FA5}">
                      <a16:colId xmlns:a16="http://schemas.microsoft.com/office/drawing/2014/main" val="4219464080"/>
                    </a:ext>
                  </a:extLst>
                </a:gridCol>
                <a:gridCol w="1386037">
                  <a:extLst>
                    <a:ext uri="{9D8B030D-6E8A-4147-A177-3AD203B41FA5}">
                      <a16:colId xmlns:a16="http://schemas.microsoft.com/office/drawing/2014/main" val="1629104397"/>
                    </a:ext>
                  </a:extLst>
                </a:gridCol>
                <a:gridCol w="1386037">
                  <a:extLst>
                    <a:ext uri="{9D8B030D-6E8A-4147-A177-3AD203B41FA5}">
                      <a16:colId xmlns:a16="http://schemas.microsoft.com/office/drawing/2014/main" val="2444948717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2186910239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1168599182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1431962357"/>
                    </a:ext>
                  </a:extLst>
                </a:gridCol>
                <a:gridCol w="1232034">
                  <a:extLst>
                    <a:ext uri="{9D8B030D-6E8A-4147-A177-3AD203B41FA5}">
                      <a16:colId xmlns:a16="http://schemas.microsoft.com/office/drawing/2014/main" val="3933517494"/>
                    </a:ext>
                  </a:extLst>
                </a:gridCol>
              </a:tblGrid>
              <a:tr h="294066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9042507"/>
                  </a:ext>
                </a:extLst>
              </a:tr>
              <a:tr h="2940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778166"/>
                  </a:ext>
                </a:extLst>
              </a:tr>
              <a:tr h="29406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21495"/>
                  </a:ext>
                </a:extLst>
              </a:tr>
              <a:tr h="2940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9587090"/>
                  </a:ext>
                </a:extLst>
              </a:tr>
              <a:tr h="2940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460003"/>
                  </a:ext>
                </a:extLst>
              </a:tr>
              <a:tr h="5894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8277598"/>
                  </a:ext>
                </a:extLst>
              </a:tr>
              <a:tr h="29406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718143"/>
                  </a:ext>
                </a:extLst>
              </a:tr>
              <a:tr h="2940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322508"/>
                  </a:ext>
                </a:extLst>
              </a:tr>
              <a:tr h="2492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7162242"/>
                  </a:ext>
                </a:extLst>
              </a:tr>
              <a:tr h="29406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444653"/>
                  </a:ext>
                </a:extLst>
              </a:tr>
              <a:tr h="2940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192539"/>
                  </a:ext>
                </a:extLst>
              </a:tr>
              <a:tr h="2940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422827"/>
                  </a:ext>
                </a:extLst>
              </a:tr>
              <a:tr h="29406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211386"/>
                  </a:ext>
                </a:extLst>
              </a:tr>
              <a:tr h="2940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761988"/>
                  </a:ext>
                </a:extLst>
              </a:tr>
              <a:tr h="2940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1481466"/>
                  </a:ext>
                </a:extLst>
              </a:tr>
              <a:tr h="29406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677381"/>
                  </a:ext>
                </a:extLst>
              </a:tr>
              <a:tr h="29406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– SUB-SECTOR MANUFACTURING OF TEXTILE, WEARING APPAREL, LEATHER AND RELATED PRODUCTS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3468856"/>
                  </a:ext>
                </a:extLst>
              </a:tr>
              <a:tr h="2940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3612375"/>
                  </a:ext>
                </a:extLst>
              </a:tr>
              <a:tr h="45181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4250980"/>
                  </a:ext>
                </a:extLst>
              </a:tr>
              <a:tr h="29406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2020 - MANUFACTURING ALL SUB-SECTORS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648238"/>
                  </a:ext>
                </a:extLst>
              </a:tr>
              <a:tr h="2940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9538589"/>
                  </a:ext>
                </a:extLst>
              </a:tr>
              <a:tr h="29406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3524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7049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490673"/>
              </p:ext>
            </p:extLst>
          </p:nvPr>
        </p:nvGraphicFramePr>
        <p:xfrm>
          <a:off x="125129" y="17662"/>
          <a:ext cx="11983451" cy="6809167"/>
        </p:xfrm>
        <a:graphic>
          <a:graphicData uri="http://schemas.openxmlformats.org/drawingml/2006/table">
            <a:tbl>
              <a:tblPr/>
              <a:tblGrid>
                <a:gridCol w="3195587">
                  <a:extLst>
                    <a:ext uri="{9D8B030D-6E8A-4147-A177-3AD203B41FA5}">
                      <a16:colId xmlns:a16="http://schemas.microsoft.com/office/drawing/2014/main" val="2426090168"/>
                    </a:ext>
                  </a:extLst>
                </a:gridCol>
                <a:gridCol w="1275851">
                  <a:extLst>
                    <a:ext uri="{9D8B030D-6E8A-4147-A177-3AD203B41FA5}">
                      <a16:colId xmlns:a16="http://schemas.microsoft.com/office/drawing/2014/main" val="739516496"/>
                    </a:ext>
                  </a:extLst>
                </a:gridCol>
                <a:gridCol w="1226451">
                  <a:extLst>
                    <a:ext uri="{9D8B030D-6E8A-4147-A177-3AD203B41FA5}">
                      <a16:colId xmlns:a16="http://schemas.microsoft.com/office/drawing/2014/main" val="4114279180"/>
                    </a:ext>
                  </a:extLst>
                </a:gridCol>
                <a:gridCol w="1379758">
                  <a:extLst>
                    <a:ext uri="{9D8B030D-6E8A-4147-A177-3AD203B41FA5}">
                      <a16:colId xmlns:a16="http://schemas.microsoft.com/office/drawing/2014/main" val="2315767171"/>
                    </a:ext>
                  </a:extLst>
                </a:gridCol>
                <a:gridCol w="1226451">
                  <a:extLst>
                    <a:ext uri="{9D8B030D-6E8A-4147-A177-3AD203B41FA5}">
                      <a16:colId xmlns:a16="http://schemas.microsoft.com/office/drawing/2014/main" val="1254607177"/>
                    </a:ext>
                  </a:extLst>
                </a:gridCol>
                <a:gridCol w="1226451">
                  <a:extLst>
                    <a:ext uri="{9D8B030D-6E8A-4147-A177-3AD203B41FA5}">
                      <a16:colId xmlns:a16="http://schemas.microsoft.com/office/drawing/2014/main" val="3062453121"/>
                    </a:ext>
                  </a:extLst>
                </a:gridCol>
                <a:gridCol w="1226451">
                  <a:extLst>
                    <a:ext uri="{9D8B030D-6E8A-4147-A177-3AD203B41FA5}">
                      <a16:colId xmlns:a16="http://schemas.microsoft.com/office/drawing/2014/main" val="1062584925"/>
                    </a:ext>
                  </a:extLst>
                </a:gridCol>
                <a:gridCol w="1226451">
                  <a:extLst>
                    <a:ext uri="{9D8B030D-6E8A-4147-A177-3AD203B41FA5}">
                      <a16:colId xmlns:a16="http://schemas.microsoft.com/office/drawing/2014/main" val="1721850912"/>
                    </a:ext>
                  </a:extLst>
                </a:gridCol>
              </a:tblGrid>
              <a:tr h="261471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26" marR="5726" marT="57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462575"/>
                  </a:ext>
                </a:extLst>
              </a:tr>
              <a:tr h="2601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5726" marR="5726" marT="572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9895940"/>
                  </a:ext>
                </a:extLst>
              </a:tr>
              <a:tr h="32115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43.7%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5726" marR="5726" marT="57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55.4%</a:t>
                      </a:r>
                    </a:p>
                  </a:txBody>
                  <a:tcPr marL="5726" marR="5726" marT="57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50.3%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597988"/>
                  </a:ext>
                </a:extLst>
              </a:tr>
              <a:tr h="260177">
                <a:tc vMerge="1">
                  <a:txBody>
                    <a:bodyPr/>
                    <a:lstStyle/>
                    <a:p>
                      <a:pPr algn="l" fontAlgn="ctr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35.6%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5726" marR="5726" marT="57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44.6%</a:t>
                      </a:r>
                    </a:p>
                  </a:txBody>
                  <a:tcPr marL="5726" marR="5726" marT="57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40.7%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80805"/>
                  </a:ext>
                </a:extLst>
              </a:tr>
              <a:tr h="260177">
                <a:tc vMerge="1">
                  <a:txBody>
                    <a:bodyPr/>
                    <a:lstStyle/>
                    <a:p>
                      <a:pPr algn="l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79.3%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8.9%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5726" marR="5726" marT="57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5726" marR="5726" marT="57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9961015"/>
                  </a:ext>
                </a:extLst>
              </a:tr>
              <a:tr h="43806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87.1%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9.8%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728629"/>
                  </a:ext>
                </a:extLst>
              </a:tr>
              <a:tr h="26017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0458783"/>
                  </a:ext>
                </a:extLst>
              </a:tr>
              <a:tr h="346397">
                <a:tc v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182661"/>
                  </a:ext>
                </a:extLst>
              </a:tr>
              <a:tr h="250151">
                <a:tc vMerge="1"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3936921"/>
                  </a:ext>
                </a:extLst>
              </a:tr>
              <a:tr h="51438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</a:t>
                      </a:r>
                    </a:p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0085829"/>
                  </a:ext>
                </a:extLst>
              </a:tr>
              <a:tr h="260177">
                <a:tc vMerge="1">
                  <a:txBody>
                    <a:bodyPr/>
                    <a:lstStyle/>
                    <a:p>
                      <a:pPr algn="l" fontAlgn="ctr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126863"/>
                  </a:ext>
                </a:extLst>
              </a:tr>
              <a:tr h="260177">
                <a:tc vMerge="1">
                  <a:txBody>
                    <a:bodyPr/>
                    <a:lstStyle/>
                    <a:p>
                      <a:pPr algn="l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6485924"/>
                  </a:ext>
                </a:extLst>
              </a:tr>
              <a:tr h="32115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52.3%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9776051"/>
                  </a:ext>
                </a:extLst>
              </a:tr>
              <a:tr h="260177">
                <a:tc vMerge="1">
                  <a:txBody>
                    <a:bodyPr/>
                    <a:lstStyle/>
                    <a:p>
                      <a:pPr algn="l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26.1%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950890"/>
                  </a:ext>
                </a:extLst>
              </a:tr>
              <a:tr h="250151">
                <a:tc vMerge="1">
                  <a:txBody>
                    <a:bodyPr/>
                    <a:lstStyle/>
                    <a:p>
                      <a:pPr algn="l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26.1%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555595"/>
                  </a:ext>
                </a:extLst>
              </a:tr>
              <a:tr h="1357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785237"/>
                  </a:ext>
                </a:extLst>
              </a:tr>
              <a:tr h="51438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– SUB-SECTOR MANUFACTURING OF TEXTILE, WEARING APPAREL, LEATHER AND RELATED PRODUCTS  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10.7%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12.8%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27.6%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45.6%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51.1%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501284"/>
                  </a:ext>
                </a:extLst>
              </a:tr>
              <a:tr h="260177">
                <a:tc vMerge="1">
                  <a:txBody>
                    <a:bodyPr/>
                    <a:lstStyle/>
                    <a:p>
                      <a:pPr algn="l" fontAlgn="ctr"/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5.5%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17.1%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28.2%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28.9%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4245474"/>
                  </a:ext>
                </a:extLst>
              </a:tr>
              <a:tr h="261214">
                <a:tc vMerge="1">
                  <a:txBody>
                    <a:bodyPr/>
                    <a:lstStyle/>
                    <a:p>
                      <a:pPr algn="l" fontAlgn="ctr"/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5.2%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10.5%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17.4%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22.2%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6664791"/>
                  </a:ext>
                </a:extLst>
              </a:tr>
              <a:tr h="32115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2020 - MANUFACTURING ALL SUB-SECTORS</a:t>
                      </a:r>
                    </a:p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15.1%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8.3%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58.9%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37.7%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663031"/>
                  </a:ext>
                </a:extLst>
              </a:tr>
              <a:tr h="260177">
                <a:tc vMerge="1">
                  <a:txBody>
                    <a:bodyPr/>
                    <a:lstStyle/>
                    <a:p>
                      <a:pPr algn="l" fontAlgn="ctr"/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10.0%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43.2%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25.1%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5138100"/>
                  </a:ext>
                </a:extLst>
              </a:tr>
              <a:tr h="208874">
                <a:tc vMerge="1">
                  <a:txBody>
                    <a:bodyPr/>
                    <a:lstStyle/>
                    <a:p>
                      <a:pPr algn="l" fontAlgn="ctr"/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15.7%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12.6%</a:t>
                      </a:r>
                    </a:p>
                  </a:txBody>
                  <a:tcPr marL="5726" marR="5726" marT="572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550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969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925944"/>
              </p:ext>
            </p:extLst>
          </p:nvPr>
        </p:nvGraphicFramePr>
        <p:xfrm>
          <a:off x="115505" y="-83820"/>
          <a:ext cx="12076497" cy="6850387"/>
        </p:xfrm>
        <a:graphic>
          <a:graphicData uri="http://schemas.openxmlformats.org/drawingml/2006/table">
            <a:tbl>
              <a:tblPr/>
              <a:tblGrid>
                <a:gridCol w="3152601">
                  <a:extLst>
                    <a:ext uri="{9D8B030D-6E8A-4147-A177-3AD203B41FA5}">
                      <a16:colId xmlns:a16="http://schemas.microsoft.com/office/drawing/2014/main" val="2575901644"/>
                    </a:ext>
                  </a:extLst>
                </a:gridCol>
                <a:gridCol w="1296636">
                  <a:extLst>
                    <a:ext uri="{9D8B030D-6E8A-4147-A177-3AD203B41FA5}">
                      <a16:colId xmlns:a16="http://schemas.microsoft.com/office/drawing/2014/main" val="4294720829"/>
                    </a:ext>
                  </a:extLst>
                </a:gridCol>
                <a:gridCol w="1372906">
                  <a:extLst>
                    <a:ext uri="{9D8B030D-6E8A-4147-A177-3AD203B41FA5}">
                      <a16:colId xmlns:a16="http://schemas.microsoft.com/office/drawing/2014/main" val="1793625644"/>
                    </a:ext>
                  </a:extLst>
                </a:gridCol>
                <a:gridCol w="1372906">
                  <a:extLst>
                    <a:ext uri="{9D8B030D-6E8A-4147-A177-3AD203B41FA5}">
                      <a16:colId xmlns:a16="http://schemas.microsoft.com/office/drawing/2014/main" val="470417269"/>
                    </a:ext>
                  </a:extLst>
                </a:gridCol>
                <a:gridCol w="1220362">
                  <a:extLst>
                    <a:ext uri="{9D8B030D-6E8A-4147-A177-3AD203B41FA5}">
                      <a16:colId xmlns:a16="http://schemas.microsoft.com/office/drawing/2014/main" val="3766359904"/>
                    </a:ext>
                  </a:extLst>
                </a:gridCol>
                <a:gridCol w="1220362">
                  <a:extLst>
                    <a:ext uri="{9D8B030D-6E8A-4147-A177-3AD203B41FA5}">
                      <a16:colId xmlns:a16="http://schemas.microsoft.com/office/drawing/2014/main" val="1493991454"/>
                    </a:ext>
                  </a:extLst>
                </a:gridCol>
                <a:gridCol w="1220362">
                  <a:extLst>
                    <a:ext uri="{9D8B030D-6E8A-4147-A177-3AD203B41FA5}">
                      <a16:colId xmlns:a16="http://schemas.microsoft.com/office/drawing/2014/main" val="2325776208"/>
                    </a:ext>
                  </a:extLst>
                </a:gridCol>
                <a:gridCol w="1220362">
                  <a:extLst>
                    <a:ext uri="{9D8B030D-6E8A-4147-A177-3AD203B41FA5}">
                      <a16:colId xmlns:a16="http://schemas.microsoft.com/office/drawing/2014/main" val="2107863693"/>
                    </a:ext>
                  </a:extLst>
                </a:gridCol>
              </a:tblGrid>
              <a:tr h="298172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63487"/>
                  </a:ext>
                </a:extLst>
              </a:tr>
              <a:tr h="29817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967471"/>
                  </a:ext>
                </a:extLst>
              </a:tr>
              <a:tr h="2981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110079"/>
                  </a:ext>
                </a:extLst>
              </a:tr>
              <a:tr h="2981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7483687"/>
                  </a:ext>
                </a:extLst>
              </a:tr>
              <a:tr h="2981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999118"/>
                  </a:ext>
                </a:extLst>
              </a:tr>
              <a:tr h="5887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25839"/>
                  </a:ext>
                </a:extLst>
              </a:tr>
              <a:tr h="2981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2479529"/>
                  </a:ext>
                </a:extLst>
              </a:tr>
              <a:tr h="2981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124328"/>
                  </a:ext>
                </a:extLst>
              </a:tr>
              <a:tr h="2981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5497038"/>
                  </a:ext>
                </a:extLst>
              </a:tr>
              <a:tr h="2981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163771"/>
                  </a:ext>
                </a:extLst>
              </a:tr>
              <a:tr h="2981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598344"/>
                  </a:ext>
                </a:extLst>
              </a:tr>
              <a:tr h="2981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411532"/>
                  </a:ext>
                </a:extLst>
              </a:tr>
              <a:tr h="2981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75.0%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791512"/>
                  </a:ext>
                </a:extLst>
              </a:tr>
              <a:tr h="2981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21050"/>
                  </a:ext>
                </a:extLst>
              </a:tr>
              <a:tr h="2981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8455613"/>
                  </a:ext>
                </a:extLst>
              </a:tr>
              <a:tr h="2981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995487"/>
                  </a:ext>
                </a:extLst>
              </a:tr>
              <a:tr h="2981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– SUB-SECTOR MANUFACTURING OF TEXTILE, WEARING APPAREL, LEATHER AND RELATED PRODUCTS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28.8%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1114365"/>
                  </a:ext>
                </a:extLst>
              </a:tr>
              <a:tr h="2981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023263"/>
                  </a:ext>
                </a:extLst>
              </a:tr>
              <a:tr h="2981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7351991"/>
                  </a:ext>
                </a:extLst>
              </a:tr>
              <a:tr h="2981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2020 - MANUFACTURING ALL SUB-SECTORS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8564844"/>
                  </a:ext>
                </a:extLst>
              </a:tr>
              <a:tr h="2981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16.9%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50650"/>
                  </a:ext>
                </a:extLst>
              </a:tr>
              <a:tr h="2981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5458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9020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618432"/>
              </p:ext>
            </p:extLst>
          </p:nvPr>
        </p:nvGraphicFramePr>
        <p:xfrm>
          <a:off x="115503" y="125126"/>
          <a:ext cx="11973827" cy="6632800"/>
        </p:xfrm>
        <a:graphic>
          <a:graphicData uri="http://schemas.openxmlformats.org/drawingml/2006/table">
            <a:tbl>
              <a:tblPr/>
              <a:tblGrid>
                <a:gridCol w="3125799">
                  <a:extLst>
                    <a:ext uri="{9D8B030D-6E8A-4147-A177-3AD203B41FA5}">
                      <a16:colId xmlns:a16="http://schemas.microsoft.com/office/drawing/2014/main" val="3092227814"/>
                    </a:ext>
                  </a:extLst>
                </a:gridCol>
                <a:gridCol w="1285612">
                  <a:extLst>
                    <a:ext uri="{9D8B030D-6E8A-4147-A177-3AD203B41FA5}">
                      <a16:colId xmlns:a16="http://schemas.microsoft.com/office/drawing/2014/main" val="3286816458"/>
                    </a:ext>
                  </a:extLst>
                </a:gridCol>
                <a:gridCol w="1361234">
                  <a:extLst>
                    <a:ext uri="{9D8B030D-6E8A-4147-A177-3AD203B41FA5}">
                      <a16:colId xmlns:a16="http://schemas.microsoft.com/office/drawing/2014/main" val="3666518557"/>
                    </a:ext>
                  </a:extLst>
                </a:gridCol>
                <a:gridCol w="1361234">
                  <a:extLst>
                    <a:ext uri="{9D8B030D-6E8A-4147-A177-3AD203B41FA5}">
                      <a16:colId xmlns:a16="http://schemas.microsoft.com/office/drawing/2014/main" val="4282367401"/>
                    </a:ext>
                  </a:extLst>
                </a:gridCol>
                <a:gridCol w="1209987">
                  <a:extLst>
                    <a:ext uri="{9D8B030D-6E8A-4147-A177-3AD203B41FA5}">
                      <a16:colId xmlns:a16="http://schemas.microsoft.com/office/drawing/2014/main" val="3986404796"/>
                    </a:ext>
                  </a:extLst>
                </a:gridCol>
                <a:gridCol w="1209987">
                  <a:extLst>
                    <a:ext uri="{9D8B030D-6E8A-4147-A177-3AD203B41FA5}">
                      <a16:colId xmlns:a16="http://schemas.microsoft.com/office/drawing/2014/main" val="3686529170"/>
                    </a:ext>
                  </a:extLst>
                </a:gridCol>
                <a:gridCol w="1209987">
                  <a:extLst>
                    <a:ext uri="{9D8B030D-6E8A-4147-A177-3AD203B41FA5}">
                      <a16:colId xmlns:a16="http://schemas.microsoft.com/office/drawing/2014/main" val="2554018160"/>
                    </a:ext>
                  </a:extLst>
                </a:gridCol>
                <a:gridCol w="1209987">
                  <a:extLst>
                    <a:ext uri="{9D8B030D-6E8A-4147-A177-3AD203B41FA5}">
                      <a16:colId xmlns:a16="http://schemas.microsoft.com/office/drawing/2014/main" val="3728255668"/>
                    </a:ext>
                  </a:extLst>
                </a:gridCol>
              </a:tblGrid>
              <a:tr h="286265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967698"/>
                  </a:ext>
                </a:extLst>
              </a:tr>
              <a:tr h="28626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40968"/>
                  </a:ext>
                </a:extLst>
              </a:tr>
              <a:tr h="30534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55.4%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39892"/>
                  </a:ext>
                </a:extLst>
              </a:tr>
              <a:tr h="3053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0961830"/>
                  </a:ext>
                </a:extLst>
              </a:tr>
              <a:tr h="3053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9084556"/>
                  </a:ext>
                </a:extLst>
              </a:tr>
              <a:tr h="562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584211"/>
                  </a:ext>
                </a:extLst>
              </a:tr>
              <a:tr h="28626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797192"/>
                  </a:ext>
                </a:extLst>
              </a:tr>
              <a:tr h="2862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8528393"/>
                  </a:ext>
                </a:extLst>
              </a:tr>
              <a:tr h="2862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936913"/>
                  </a:ext>
                </a:extLst>
              </a:tr>
              <a:tr h="28626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1380394"/>
                  </a:ext>
                </a:extLst>
              </a:tr>
              <a:tr h="2862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265035"/>
                  </a:ext>
                </a:extLst>
              </a:tr>
              <a:tr h="2862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5494620"/>
                  </a:ext>
                </a:extLst>
              </a:tr>
              <a:tr h="28626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88.0%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429395"/>
                  </a:ext>
                </a:extLst>
              </a:tr>
              <a:tr h="2862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3695649"/>
                  </a:ext>
                </a:extLst>
              </a:tr>
              <a:tr h="2862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082779"/>
                  </a:ext>
                </a:extLst>
              </a:tr>
              <a:tr h="28626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9128284"/>
                  </a:ext>
                </a:extLst>
              </a:tr>
              <a:tr h="28626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– SUB-SECTOR MANUFACTURING OF TEXTILE, WEARING APPAREL, LEATHER AND RELATED PRODUCTS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49.3%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11450"/>
                  </a:ext>
                </a:extLst>
              </a:tr>
              <a:tr h="2862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4026"/>
                  </a:ext>
                </a:extLst>
              </a:tr>
              <a:tr h="2862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5339252"/>
                  </a:ext>
                </a:extLst>
              </a:tr>
              <a:tr h="28626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2020 - MANUFACTURING ALL SUB-SECTORS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582405"/>
                  </a:ext>
                </a:extLst>
              </a:tr>
              <a:tr h="2862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34.7%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2434738"/>
                  </a:ext>
                </a:extLst>
              </a:tr>
              <a:tr h="28626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421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121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825308"/>
              </p:ext>
            </p:extLst>
          </p:nvPr>
        </p:nvGraphicFramePr>
        <p:xfrm>
          <a:off x="77002" y="86625"/>
          <a:ext cx="12021954" cy="6593308"/>
        </p:xfrm>
        <a:graphic>
          <a:graphicData uri="http://schemas.openxmlformats.org/drawingml/2006/table">
            <a:tbl>
              <a:tblPr/>
              <a:tblGrid>
                <a:gridCol w="8518413">
                  <a:extLst>
                    <a:ext uri="{9D8B030D-6E8A-4147-A177-3AD203B41FA5}">
                      <a16:colId xmlns:a16="http://schemas.microsoft.com/office/drawing/2014/main" val="3262625422"/>
                    </a:ext>
                  </a:extLst>
                </a:gridCol>
                <a:gridCol w="3503541">
                  <a:extLst>
                    <a:ext uri="{9D8B030D-6E8A-4147-A177-3AD203B41FA5}">
                      <a16:colId xmlns:a16="http://schemas.microsoft.com/office/drawing/2014/main" val="3682268044"/>
                    </a:ext>
                  </a:extLst>
                </a:gridCol>
              </a:tblGrid>
              <a:tr h="4463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1670628"/>
                  </a:ext>
                </a:extLst>
              </a:tr>
              <a:tr h="17514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5503038"/>
                  </a:ext>
                </a:extLst>
              </a:tr>
              <a:tr h="13163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8172829"/>
                  </a:ext>
                </a:extLst>
              </a:tr>
              <a:tr h="4463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232843"/>
                  </a:ext>
                </a:extLst>
              </a:tr>
              <a:tr h="17514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– SUB-SECTOR MANUFACTURING OF TEXTILE, WEARING APPAREL, LEATHER AND RELATED PRODUCTS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391137"/>
                  </a:ext>
                </a:extLst>
              </a:tr>
              <a:tr h="8813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2020 - MANUFACTURING ALL SUB-SECTORS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14164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003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9" descr="Extra3_3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" name="Title 1"/>
          <p:cNvSpPr txBox="1">
            <a:spLocks/>
          </p:cNvSpPr>
          <p:nvPr/>
        </p:nvSpPr>
        <p:spPr bwMode="auto">
          <a:xfrm>
            <a:off x="8678335" y="4197350"/>
            <a:ext cx="3003551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Thank </a:t>
            </a:r>
            <a:r>
              <a:rPr lang="en-US" altLang="en-US" sz="2700" b="1">
                <a:solidFill>
                  <a:prstClr val="white"/>
                </a:solidFill>
                <a:latin typeface="Arial" charset="0"/>
              </a:rPr>
              <a:t>You</a:t>
            </a: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…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EF70E3-3FC7-F749-A541-A6D2AA96A296}"/>
              </a:ext>
            </a:extLst>
          </p:cNvPr>
          <p:cNvSpPr txBox="1">
            <a:spLocks/>
          </p:cNvSpPr>
          <p:nvPr/>
        </p:nvSpPr>
        <p:spPr bwMode="auto">
          <a:xfrm>
            <a:off x="7965019" y="989013"/>
            <a:ext cx="4044949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3463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32075</TotalTime>
  <Words>1688</Words>
  <Application>Microsoft Office PowerPoint</Application>
  <PresentationFormat>Widescreen</PresentationFormat>
  <Paragraphs>871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Bold</vt:lpstr>
      <vt:lpstr>Calibri</vt:lpstr>
      <vt:lpstr>Gill Sans MT</vt:lpstr>
      <vt:lpstr>Verdana</vt:lpstr>
      <vt:lpstr>Wingdings 2</vt:lpstr>
      <vt:lpstr>Solstice</vt:lpstr>
      <vt:lpstr>Office Theme</vt:lpstr>
      <vt:lpstr>PowerPoint Presentation</vt:lpstr>
      <vt:lpstr>PowerPoint Presentation</vt:lpstr>
      <vt:lpstr>BBBEE – Management Control Scorecard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niresh singh</dc:creator>
  <cp:lastModifiedBy>Thembi Chagonda</cp:lastModifiedBy>
  <cp:revision>363</cp:revision>
  <cp:lastPrinted>2019-06-05T11:46:50Z</cp:lastPrinted>
  <dcterms:created xsi:type="dcterms:W3CDTF">2018-08-18T13:56:52Z</dcterms:created>
  <dcterms:modified xsi:type="dcterms:W3CDTF">2022-01-26T08:17:43Z</dcterms:modified>
</cp:coreProperties>
</file>