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434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39" r:id="rId11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CB1AF4-8897-48D3-B3A5-1B1E88EA14DA}">
          <p14:sldIdLst>
            <p14:sldId id="434"/>
            <p14:sldId id="440"/>
            <p14:sldId id="441"/>
            <p14:sldId id="442"/>
            <p14:sldId id="443"/>
            <p14:sldId id="444"/>
            <p14:sldId id="445"/>
            <p14:sldId id="446"/>
            <p14:sldId id="439"/>
          </p14:sldIdLst>
        </p14:section>
        <p14:section name="Untitled Section" id="{882D0995-C826-4603-B626-D59ED8627D7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0" autoAdjust="0"/>
    <p:restoredTop sz="91789" autoAdjust="0"/>
  </p:normalViewPr>
  <p:slideViewPr>
    <p:cSldViewPr snapToGrid="0">
      <p:cViewPr varScale="1">
        <p:scale>
          <a:sx n="70" d="100"/>
          <a:sy n="70" d="100"/>
        </p:scale>
        <p:origin x="47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8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6251-12A2-4545-844E-6ABFE2A8A1F5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0981-4D61-4257-89E3-9FF7803D0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0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CAC2-2C8F-459E-8201-116D7135B5C3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930E-49F6-4160-B8E7-FBCD4D55A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39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1E8A-8871-4272-B0C3-F02AB39F1B09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92F7-BF4C-44B0-A363-3F6543AF6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20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E5AA-AED2-4F81-9C45-0CB93F0FD1AE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5466-5D94-4BAF-B390-C4A437CE86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425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9C9AF-46C8-4BF0-8C8F-737BC17AC801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9850-89B6-4076-826D-4B5E960A41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5231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BB64-1C72-4239-B3C9-458709F3D455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7F59-524F-4897-9162-BA096BACEC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9165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7898-B679-4D21-A92C-282BAD416169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DC79-2D42-496D-BF71-F784268299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0721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3D9A-D940-49E4-B635-0530B6C736F6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A319-C5ED-47FB-B747-DD187817BB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080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2B66-721F-4085-8895-E8E3387DCDBE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328B-6DBF-4863-A97C-DA6161ACF6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0177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C05D-BD22-4F7A-BBB1-359C9DCE9C38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BA9B-5C61-41E4-9F6B-40C5E00640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67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B02C-C1E9-4DB9-8C96-09DB3D03F1C7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68D9-13DD-46A1-BD18-3FCCB27E0F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950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3B45-C5CE-4F6F-BC85-046C34C99D40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1C7C3-FA8A-4466-97A1-EDBB24649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436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A56B-110C-4C35-AA81-13E076BB6543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B21B-A4D8-4CA1-8F3A-02DB53B920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6390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562B-B2E4-4EC2-8D5B-0C52548A58F3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EECF-8F84-4E95-8A48-CBD3F19657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7508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1698-615C-44A4-A0E4-1C24F6AE4A4D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3BFC-8A1E-44DE-80C8-E3230B2964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549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32EB-ADDE-4CF7-9FCD-E0BB9661FDFB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DA2C-3B99-4A0A-AFE1-CBD01143C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64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86F9-F907-4D19-80EE-DF1CA4F88688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4552-6785-451B-BE50-1C70A1195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95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E7D5-902A-474A-A5CF-C734C834914C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647A-76BB-4169-BB1B-4F19D2028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60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9AD4-74D8-49FD-AC58-F010331588AB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60B1-9E22-4EF6-8B84-0FCD4D55F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19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9E3B-F9EA-4141-A25D-99520F3A8270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5E7E-D3F4-4ABE-A2CA-F61265E59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17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5D8F-ECCC-4FD3-9932-8F8D67521C6F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4EB9-36E4-4A86-AD71-E68163AEF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79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9FC1-B3A2-4A1E-9080-65C6295D256C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891C-7F64-43EB-A5FB-E2AF83BF9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99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1FF6A2C-2CB5-4AE7-867F-CEBC00889E55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01AAFAC-36E0-4974-AA52-5A15818DF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99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BCE06B7-2EE5-4729-9847-0FCDD6EEA133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E46FAB-A745-4578-9F85-41D5D11802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39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6"/>
          <p:cNvSpPr txBox="1">
            <a:spLocks/>
          </p:cNvSpPr>
          <p:nvPr/>
        </p:nvSpPr>
        <p:spPr bwMode="auto">
          <a:xfrm>
            <a:off x="2281646" y="1"/>
            <a:ext cx="7228114" cy="31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6938"/>
                </a:solidFill>
                <a:latin typeface="Arial" panose="020B0604020202020204" pitchFamily="34" charset="0"/>
              </a:rPr>
              <a:t>SECTOR TARGETS ENGAGEMENT: </a:t>
            </a:r>
            <a:r>
              <a:rPr lang="en-US" altLang="en-US" sz="3600" b="1" dirty="0" smtClean="0">
                <a:solidFill>
                  <a:srgbClr val="006938"/>
                </a:solidFill>
                <a:latin typeface="Arial" panose="020B0604020202020204" pitchFamily="34" charset="0"/>
              </a:rPr>
              <a:t>CONSTRUCTION </a:t>
            </a:r>
            <a:r>
              <a:rPr lang="en-US" altLang="en-US" sz="3600" b="1" dirty="0">
                <a:solidFill>
                  <a:srgbClr val="006938"/>
                </a:solidFill>
                <a:latin typeface="Arial" panose="020B0604020202020204" pitchFamily="34" charset="0"/>
              </a:rPr>
              <a:t>SECTOR</a:t>
            </a:r>
          </a:p>
        </p:txBody>
      </p:sp>
      <p:sp>
        <p:nvSpPr>
          <p:cNvPr id="13315" name="Subtitle 17"/>
          <p:cNvSpPr txBox="1">
            <a:spLocks/>
          </p:cNvSpPr>
          <p:nvPr/>
        </p:nvSpPr>
        <p:spPr bwMode="auto">
          <a:xfrm>
            <a:off x="2944813" y="4572000"/>
            <a:ext cx="2241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fontAlgn="base">
              <a:spcAft>
                <a:spcPct val="0"/>
              </a:spcAft>
              <a:buNone/>
            </a:pPr>
            <a:r>
              <a:rPr lang="en-US" altLang="en-US" sz="1800" dirty="0" smtClean="0">
                <a:solidFill>
                  <a:srgbClr val="404040"/>
                </a:solidFill>
                <a:latin typeface="Arial Bold" panose="020B0704020202020204" pitchFamily="34" charset="0"/>
              </a:rPr>
              <a:t>15 </a:t>
            </a:r>
            <a:r>
              <a:rPr lang="en-US" altLang="en-US" sz="1800" dirty="0">
                <a:solidFill>
                  <a:srgbClr val="404040"/>
                </a:solidFill>
                <a:latin typeface="Arial Bold" panose="020B0704020202020204" pitchFamily="34" charset="0"/>
              </a:rPr>
              <a:t>August 2022</a:t>
            </a:r>
          </a:p>
        </p:txBody>
      </p:sp>
    </p:spTree>
    <p:extLst>
      <p:ext uri="{BB962C8B-B14F-4D97-AF65-F5344CB8AC3E}">
        <p14:creationId xmlns:p14="http://schemas.microsoft.com/office/powerpoint/2010/main" val="13024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48189"/>
              </p:ext>
            </p:extLst>
          </p:nvPr>
        </p:nvGraphicFramePr>
        <p:xfrm>
          <a:off x="997528" y="-2"/>
          <a:ext cx="10357658" cy="6858002"/>
        </p:xfrm>
        <a:graphic>
          <a:graphicData uri="http://schemas.openxmlformats.org/drawingml/2006/table">
            <a:tbl>
              <a:tblPr/>
              <a:tblGrid>
                <a:gridCol w="3236768">
                  <a:extLst>
                    <a:ext uri="{9D8B030D-6E8A-4147-A177-3AD203B41FA5}">
                      <a16:colId xmlns:a16="http://schemas.microsoft.com/office/drawing/2014/main" val="1775106632"/>
                    </a:ext>
                  </a:extLst>
                </a:gridCol>
                <a:gridCol w="1100501">
                  <a:extLst>
                    <a:ext uri="{9D8B030D-6E8A-4147-A177-3AD203B41FA5}">
                      <a16:colId xmlns:a16="http://schemas.microsoft.com/office/drawing/2014/main" val="1268613294"/>
                    </a:ext>
                  </a:extLst>
                </a:gridCol>
                <a:gridCol w="1359443">
                  <a:extLst>
                    <a:ext uri="{9D8B030D-6E8A-4147-A177-3AD203B41FA5}">
                      <a16:colId xmlns:a16="http://schemas.microsoft.com/office/drawing/2014/main" val="70052215"/>
                    </a:ext>
                  </a:extLst>
                </a:gridCol>
                <a:gridCol w="1359443">
                  <a:extLst>
                    <a:ext uri="{9D8B030D-6E8A-4147-A177-3AD203B41FA5}">
                      <a16:colId xmlns:a16="http://schemas.microsoft.com/office/drawing/2014/main" val="1440609100"/>
                    </a:ext>
                  </a:extLst>
                </a:gridCol>
                <a:gridCol w="1100501">
                  <a:extLst>
                    <a:ext uri="{9D8B030D-6E8A-4147-A177-3AD203B41FA5}">
                      <a16:colId xmlns:a16="http://schemas.microsoft.com/office/drawing/2014/main" val="2608893865"/>
                    </a:ext>
                  </a:extLst>
                </a:gridCol>
                <a:gridCol w="1100501">
                  <a:extLst>
                    <a:ext uri="{9D8B030D-6E8A-4147-A177-3AD203B41FA5}">
                      <a16:colId xmlns:a16="http://schemas.microsoft.com/office/drawing/2014/main" val="2321189617"/>
                    </a:ext>
                  </a:extLst>
                </a:gridCol>
                <a:gridCol w="1100501">
                  <a:extLst>
                    <a:ext uri="{9D8B030D-6E8A-4147-A177-3AD203B41FA5}">
                      <a16:colId xmlns:a16="http://schemas.microsoft.com/office/drawing/2014/main" val="1874904964"/>
                    </a:ext>
                  </a:extLst>
                </a:gridCol>
              </a:tblGrid>
              <a:tr h="202013">
                <a:tc gridSpan="7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(*Source: Statistics South Africa, (QLFS, Quarter3 2021)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7575"/>
                  </a:ext>
                </a:extLst>
              </a:tr>
              <a:tr h="2089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EAP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AFRICAN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COLOURED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072527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01808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37661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136522"/>
                  </a:ext>
                </a:extLst>
              </a:tr>
              <a:tr h="21942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289166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775235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969732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955269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46025"/>
                  </a:ext>
                </a:extLst>
              </a:tr>
              <a:tr h="3134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876682"/>
                  </a:ext>
                </a:extLst>
              </a:tr>
              <a:tr h="21942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47642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27290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250230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KwaZulu-Natal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358491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191481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5217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42106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469013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47180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840740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371100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871960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799204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49733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668564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90689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1076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047813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94768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239016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875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5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91456" y="-64008"/>
            <a:ext cx="7400544" cy="731520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</p:spPr>
        <p:txBody>
          <a:bodyPr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>
              <a:defRPr/>
            </a:pPr>
            <a:r>
              <a:rPr lang="en-ZA" altLang="en-US" sz="3200" b="1">
                <a:solidFill>
                  <a:srgbClr val="4F271C">
                    <a:satMod val="130000"/>
                  </a:srgbClr>
                </a:solidFill>
                <a:latin typeface="Calibri" panose="020F0502020204030204" pitchFamily="34" charset="0"/>
                <a:ea typeface="ＭＳ Ｐゴシック" pitchFamily="34" charset="-128"/>
              </a:rPr>
              <a:t>CONSTRUCTION CHARTER (DECEMBER 2017) 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673993"/>
              </p:ext>
            </p:extLst>
          </p:nvPr>
        </p:nvGraphicFramePr>
        <p:xfrm>
          <a:off x="1033271" y="1600202"/>
          <a:ext cx="9966960" cy="5084129"/>
        </p:xfrm>
        <a:graphic>
          <a:graphicData uri="http://schemas.openxmlformats.org/drawingml/2006/table">
            <a:tbl>
              <a:tblPr firstRow="1" bandRow="1"/>
              <a:tblGrid>
                <a:gridCol w="3322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4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en-ZA" sz="1800" b="1" dirty="0"/>
                    </a:p>
                  </a:txBody>
                  <a:tcPr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4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en-ZA" sz="1800" b="1" dirty="0"/>
                    </a:p>
                  </a:txBody>
                  <a:tcPr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>
                          <a:latin typeface="Calibri" panose="020F0502020204030204" pitchFamily="34" charset="0"/>
                        </a:rPr>
                        <a:t>Black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>
                          <a:latin typeface="Calibri" panose="020F0502020204030204" pitchFamily="34" charset="0"/>
                        </a:rPr>
                        <a:t>Black Female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4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ZA" sz="1800" b="1" dirty="0" smtClean="0"/>
                        <a:t>Board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/>
                        <a:t>60%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/>
                        <a:t>30%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4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/>
                        <a:t>Executive/ Top Management</a:t>
                      </a:r>
                      <a:endParaRPr lang="en-ZA" sz="1800" b="1" dirty="0" smtClean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/>
                        <a:t>60%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/>
                        <a:t>30%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4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ZA" sz="1800" b="1" dirty="0" smtClean="0"/>
                        <a:t>Senior Management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/>
                        <a:t>60%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/>
                        <a:t>30%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6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ZA" sz="1800" b="1" dirty="0" smtClean="0"/>
                        <a:t>Professionally Qualified/ Middle Management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/>
                        <a:t>75%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/>
                        <a:t>35%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66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ZA" sz="1800" b="1" dirty="0" smtClean="0"/>
                        <a:t>Skilled Technical/Junior</a:t>
                      </a:r>
                      <a:r>
                        <a:rPr lang="en-ZA" sz="1800" b="1" baseline="0" dirty="0" smtClean="0"/>
                        <a:t> Management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/>
                        <a:t>88%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 smtClean="0"/>
                        <a:t>35%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6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ZA" sz="1800" b="1" dirty="0" smtClean="0"/>
                        <a:t>Employees with disabilities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533400" indent="0" algn="l"/>
                      <a:r>
                        <a:rPr kumimoji="0" lang="en-ZA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2% as a percentage of all employees reflective of national or provincial demographics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9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77364"/>
              </p:ext>
            </p:extLst>
          </p:nvPr>
        </p:nvGraphicFramePr>
        <p:xfrm>
          <a:off x="594358" y="1417326"/>
          <a:ext cx="10506457" cy="5029190"/>
        </p:xfrm>
        <a:graphic>
          <a:graphicData uri="http://schemas.openxmlformats.org/drawingml/2006/table">
            <a:tbl>
              <a:tblPr/>
              <a:tblGrid>
                <a:gridCol w="2967924">
                  <a:extLst>
                    <a:ext uri="{9D8B030D-6E8A-4147-A177-3AD203B41FA5}">
                      <a16:colId xmlns:a16="http://schemas.microsoft.com/office/drawing/2014/main" val="2804569018"/>
                    </a:ext>
                  </a:extLst>
                </a:gridCol>
                <a:gridCol w="1009095">
                  <a:extLst>
                    <a:ext uri="{9D8B030D-6E8A-4147-A177-3AD203B41FA5}">
                      <a16:colId xmlns:a16="http://schemas.microsoft.com/office/drawing/2014/main" val="2427321516"/>
                    </a:ext>
                  </a:extLst>
                </a:gridCol>
                <a:gridCol w="1246529">
                  <a:extLst>
                    <a:ext uri="{9D8B030D-6E8A-4147-A177-3AD203B41FA5}">
                      <a16:colId xmlns:a16="http://schemas.microsoft.com/office/drawing/2014/main" val="2764611332"/>
                    </a:ext>
                  </a:extLst>
                </a:gridCol>
                <a:gridCol w="1246529">
                  <a:extLst>
                    <a:ext uri="{9D8B030D-6E8A-4147-A177-3AD203B41FA5}">
                      <a16:colId xmlns:a16="http://schemas.microsoft.com/office/drawing/2014/main" val="3207744773"/>
                    </a:ext>
                  </a:extLst>
                </a:gridCol>
                <a:gridCol w="1009095">
                  <a:extLst>
                    <a:ext uri="{9D8B030D-6E8A-4147-A177-3AD203B41FA5}">
                      <a16:colId xmlns:a16="http://schemas.microsoft.com/office/drawing/2014/main" val="1566258622"/>
                    </a:ext>
                  </a:extLst>
                </a:gridCol>
                <a:gridCol w="1009095">
                  <a:extLst>
                    <a:ext uri="{9D8B030D-6E8A-4147-A177-3AD203B41FA5}">
                      <a16:colId xmlns:a16="http://schemas.microsoft.com/office/drawing/2014/main" val="667778302"/>
                    </a:ext>
                  </a:extLst>
                </a:gridCol>
                <a:gridCol w="1009095">
                  <a:extLst>
                    <a:ext uri="{9D8B030D-6E8A-4147-A177-3AD203B41FA5}">
                      <a16:colId xmlns:a16="http://schemas.microsoft.com/office/drawing/2014/main" val="4214744719"/>
                    </a:ext>
                  </a:extLst>
                </a:gridCol>
                <a:gridCol w="1009095">
                  <a:extLst>
                    <a:ext uri="{9D8B030D-6E8A-4147-A177-3AD203B41FA5}">
                      <a16:colId xmlns:a16="http://schemas.microsoft.com/office/drawing/2014/main" val="2514304488"/>
                    </a:ext>
                  </a:extLst>
                </a:gridCol>
              </a:tblGrid>
              <a:tr h="22637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MANAGEMENT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31514"/>
                  </a:ext>
                </a:extLst>
              </a:tr>
              <a:tr h="22637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MANAGEMENT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74773"/>
                  </a:ext>
                </a:extLst>
              </a:tr>
              <a:tr h="24900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75238"/>
                  </a:ext>
                </a:extLst>
              </a:tr>
              <a:tr h="226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274435"/>
                  </a:ext>
                </a:extLst>
              </a:tr>
              <a:tr h="226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03556"/>
                  </a:ext>
                </a:extLst>
              </a:tr>
              <a:tr h="4451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10023"/>
                  </a:ext>
                </a:extLst>
              </a:tr>
              <a:tr h="22637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46411"/>
                  </a:ext>
                </a:extLst>
              </a:tr>
              <a:tr h="226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50137"/>
                  </a:ext>
                </a:extLst>
              </a:tr>
              <a:tr h="226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605752"/>
                  </a:ext>
                </a:extLst>
              </a:tr>
              <a:tr h="23768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PPROPOSED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TARGETS BY SECTOR / SUB-SECTOR: </a:t>
                      </a:r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Master Builders SA ( </a:t>
                      </a:r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03 March </a:t>
                      </a:r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2020)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597680"/>
                  </a:ext>
                </a:extLst>
              </a:tr>
              <a:tr h="226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45517"/>
                  </a:ext>
                </a:extLst>
              </a:tr>
              <a:tr h="226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101397"/>
                  </a:ext>
                </a:extLst>
              </a:tr>
              <a:tr h="23768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889688"/>
                  </a:ext>
                </a:extLst>
              </a:tr>
              <a:tr h="226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007295"/>
                  </a:ext>
                </a:extLst>
              </a:tr>
              <a:tr h="226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252756"/>
                  </a:ext>
                </a:extLst>
              </a:tr>
              <a:tr h="23768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CHARTER 5-YEAR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403434"/>
                  </a:ext>
                </a:extLst>
              </a:tr>
              <a:tr h="226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40680"/>
                  </a:ext>
                </a:extLst>
              </a:tr>
              <a:tr h="226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709075"/>
                  </a:ext>
                </a:extLst>
              </a:tr>
              <a:tr h="22637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33952"/>
                  </a:ext>
                </a:extLst>
              </a:tr>
              <a:tr h="226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064850"/>
                  </a:ext>
                </a:extLst>
              </a:tr>
              <a:tr h="226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50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1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602355"/>
              </p:ext>
            </p:extLst>
          </p:nvPr>
        </p:nvGraphicFramePr>
        <p:xfrm>
          <a:off x="621792" y="1408185"/>
          <a:ext cx="10543034" cy="4941820"/>
        </p:xfrm>
        <a:graphic>
          <a:graphicData uri="http://schemas.openxmlformats.org/drawingml/2006/table">
            <a:tbl>
              <a:tblPr/>
              <a:tblGrid>
                <a:gridCol w="2978256">
                  <a:extLst>
                    <a:ext uri="{9D8B030D-6E8A-4147-A177-3AD203B41FA5}">
                      <a16:colId xmlns:a16="http://schemas.microsoft.com/office/drawing/2014/main" val="1484862427"/>
                    </a:ext>
                  </a:extLst>
                </a:gridCol>
                <a:gridCol w="1012608">
                  <a:extLst>
                    <a:ext uri="{9D8B030D-6E8A-4147-A177-3AD203B41FA5}">
                      <a16:colId xmlns:a16="http://schemas.microsoft.com/office/drawing/2014/main" val="2178081378"/>
                    </a:ext>
                  </a:extLst>
                </a:gridCol>
                <a:gridCol w="1250869">
                  <a:extLst>
                    <a:ext uri="{9D8B030D-6E8A-4147-A177-3AD203B41FA5}">
                      <a16:colId xmlns:a16="http://schemas.microsoft.com/office/drawing/2014/main" val="3462950901"/>
                    </a:ext>
                  </a:extLst>
                </a:gridCol>
                <a:gridCol w="1250869">
                  <a:extLst>
                    <a:ext uri="{9D8B030D-6E8A-4147-A177-3AD203B41FA5}">
                      <a16:colId xmlns:a16="http://schemas.microsoft.com/office/drawing/2014/main" val="926243074"/>
                    </a:ext>
                  </a:extLst>
                </a:gridCol>
                <a:gridCol w="1012608">
                  <a:extLst>
                    <a:ext uri="{9D8B030D-6E8A-4147-A177-3AD203B41FA5}">
                      <a16:colId xmlns:a16="http://schemas.microsoft.com/office/drawing/2014/main" val="1721491672"/>
                    </a:ext>
                  </a:extLst>
                </a:gridCol>
                <a:gridCol w="1012608">
                  <a:extLst>
                    <a:ext uri="{9D8B030D-6E8A-4147-A177-3AD203B41FA5}">
                      <a16:colId xmlns:a16="http://schemas.microsoft.com/office/drawing/2014/main" val="1214647686"/>
                    </a:ext>
                  </a:extLst>
                </a:gridCol>
                <a:gridCol w="1012608">
                  <a:extLst>
                    <a:ext uri="{9D8B030D-6E8A-4147-A177-3AD203B41FA5}">
                      <a16:colId xmlns:a16="http://schemas.microsoft.com/office/drawing/2014/main" val="2906836786"/>
                    </a:ext>
                  </a:extLst>
                </a:gridCol>
                <a:gridCol w="1012608">
                  <a:extLst>
                    <a:ext uri="{9D8B030D-6E8A-4147-A177-3AD203B41FA5}">
                      <a16:colId xmlns:a16="http://schemas.microsoft.com/office/drawing/2014/main" val="2812632446"/>
                    </a:ext>
                  </a:extLst>
                </a:gridCol>
              </a:tblGrid>
              <a:tr h="22496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MANAGEMENT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79712"/>
                  </a:ext>
                </a:extLst>
              </a:tr>
              <a:tr h="22496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MANAGEMENT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607091"/>
                  </a:ext>
                </a:extLst>
              </a:tr>
              <a:tr h="2249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57479"/>
                  </a:ext>
                </a:extLst>
              </a:tr>
              <a:tr h="2249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211216"/>
                  </a:ext>
                </a:extLst>
              </a:tr>
              <a:tr h="2249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29781"/>
                  </a:ext>
                </a:extLst>
              </a:tr>
              <a:tr h="442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622629"/>
                  </a:ext>
                </a:extLst>
              </a:tr>
              <a:tr h="2249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050694"/>
                  </a:ext>
                </a:extLst>
              </a:tr>
              <a:tr h="2249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558144"/>
                  </a:ext>
                </a:extLst>
              </a:tr>
              <a:tr h="2249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828596"/>
                  </a:ext>
                </a:extLst>
              </a:tr>
              <a:tr h="224969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TARGETS BY SECTOR / SUB-SECTOR: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Master Builders SA ( 03 March 2020)</a:t>
                      </a:r>
                    </a:p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35791"/>
                  </a:ext>
                </a:extLst>
              </a:tr>
              <a:tr h="2249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470553"/>
                  </a:ext>
                </a:extLst>
              </a:tr>
              <a:tr h="2249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073909"/>
                  </a:ext>
                </a:extLst>
              </a:tr>
              <a:tr h="2249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882050"/>
                  </a:ext>
                </a:extLst>
              </a:tr>
              <a:tr h="2249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59459"/>
                  </a:ext>
                </a:extLst>
              </a:tr>
              <a:tr h="2249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293300"/>
                  </a:ext>
                </a:extLst>
              </a:tr>
              <a:tr h="2249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CHARTER 5-YEAR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62275"/>
                  </a:ext>
                </a:extLst>
              </a:tr>
              <a:tr h="2249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06179"/>
                  </a:ext>
                </a:extLst>
              </a:tr>
              <a:tr h="2249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35259"/>
                  </a:ext>
                </a:extLst>
              </a:tr>
              <a:tr h="2249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171859"/>
                  </a:ext>
                </a:extLst>
              </a:tr>
              <a:tr h="2249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06488"/>
                  </a:ext>
                </a:extLst>
              </a:tr>
              <a:tr h="2249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6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3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054186"/>
              </p:ext>
            </p:extLst>
          </p:nvPr>
        </p:nvGraphicFramePr>
        <p:xfrm>
          <a:off x="566930" y="1417318"/>
          <a:ext cx="10570463" cy="5074925"/>
        </p:xfrm>
        <a:graphic>
          <a:graphicData uri="http://schemas.openxmlformats.org/drawingml/2006/table">
            <a:tbl>
              <a:tblPr/>
              <a:tblGrid>
                <a:gridCol w="2986007">
                  <a:extLst>
                    <a:ext uri="{9D8B030D-6E8A-4147-A177-3AD203B41FA5}">
                      <a16:colId xmlns:a16="http://schemas.microsoft.com/office/drawing/2014/main" val="372008162"/>
                    </a:ext>
                  </a:extLst>
                </a:gridCol>
                <a:gridCol w="1015242">
                  <a:extLst>
                    <a:ext uri="{9D8B030D-6E8A-4147-A177-3AD203B41FA5}">
                      <a16:colId xmlns:a16="http://schemas.microsoft.com/office/drawing/2014/main" val="2652670431"/>
                    </a:ext>
                  </a:extLst>
                </a:gridCol>
                <a:gridCol w="1254123">
                  <a:extLst>
                    <a:ext uri="{9D8B030D-6E8A-4147-A177-3AD203B41FA5}">
                      <a16:colId xmlns:a16="http://schemas.microsoft.com/office/drawing/2014/main" val="4057503868"/>
                    </a:ext>
                  </a:extLst>
                </a:gridCol>
                <a:gridCol w="1254123">
                  <a:extLst>
                    <a:ext uri="{9D8B030D-6E8A-4147-A177-3AD203B41FA5}">
                      <a16:colId xmlns:a16="http://schemas.microsoft.com/office/drawing/2014/main" val="1540740178"/>
                    </a:ext>
                  </a:extLst>
                </a:gridCol>
                <a:gridCol w="1015242">
                  <a:extLst>
                    <a:ext uri="{9D8B030D-6E8A-4147-A177-3AD203B41FA5}">
                      <a16:colId xmlns:a16="http://schemas.microsoft.com/office/drawing/2014/main" val="3616209221"/>
                    </a:ext>
                  </a:extLst>
                </a:gridCol>
                <a:gridCol w="1015242">
                  <a:extLst>
                    <a:ext uri="{9D8B030D-6E8A-4147-A177-3AD203B41FA5}">
                      <a16:colId xmlns:a16="http://schemas.microsoft.com/office/drawing/2014/main" val="4009277316"/>
                    </a:ext>
                  </a:extLst>
                </a:gridCol>
                <a:gridCol w="1015242">
                  <a:extLst>
                    <a:ext uri="{9D8B030D-6E8A-4147-A177-3AD203B41FA5}">
                      <a16:colId xmlns:a16="http://schemas.microsoft.com/office/drawing/2014/main" val="2440864646"/>
                    </a:ext>
                  </a:extLst>
                </a:gridCol>
                <a:gridCol w="1015242">
                  <a:extLst>
                    <a:ext uri="{9D8B030D-6E8A-4147-A177-3AD203B41FA5}">
                      <a16:colId xmlns:a16="http://schemas.microsoft.com/office/drawing/2014/main" val="303133272"/>
                    </a:ext>
                  </a:extLst>
                </a:gridCol>
              </a:tblGrid>
              <a:tr h="22740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PROFESSIONALLY QUALIFIED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92887"/>
                  </a:ext>
                </a:extLst>
              </a:tr>
              <a:tr h="22740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PROFESSIONALLY QUALIFIED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35942"/>
                  </a:ext>
                </a:extLst>
              </a:tr>
              <a:tr h="25014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466951"/>
                  </a:ext>
                </a:extLst>
              </a:tr>
              <a:tr h="2274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93751"/>
                  </a:ext>
                </a:extLst>
              </a:tr>
              <a:tr h="2274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35966"/>
                  </a:ext>
                </a:extLst>
              </a:tr>
              <a:tr h="4472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852958"/>
                  </a:ext>
                </a:extLst>
              </a:tr>
              <a:tr h="23877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79128"/>
                  </a:ext>
                </a:extLst>
              </a:tr>
              <a:tr h="2274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350272"/>
                  </a:ext>
                </a:extLst>
              </a:tr>
              <a:tr h="2274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07871"/>
                  </a:ext>
                </a:extLst>
              </a:tr>
              <a:tr h="238776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PPROPOSED TARGETS BY SECTOR / SUB-SECTOR: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Master Builders SA ( 03 March 2020)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25039"/>
                  </a:ext>
                </a:extLst>
              </a:tr>
              <a:tr h="2274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550248"/>
                  </a:ext>
                </a:extLst>
              </a:tr>
              <a:tr h="2274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10772"/>
                  </a:ext>
                </a:extLst>
              </a:tr>
              <a:tr h="23877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03434"/>
                  </a:ext>
                </a:extLst>
              </a:tr>
              <a:tr h="2274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62008"/>
                  </a:ext>
                </a:extLst>
              </a:tr>
              <a:tr h="2274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53493"/>
                  </a:ext>
                </a:extLst>
              </a:tr>
              <a:tr h="23877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CHARTER 5-YEAR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8027"/>
                  </a:ext>
                </a:extLst>
              </a:tr>
              <a:tr h="2274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075483"/>
                  </a:ext>
                </a:extLst>
              </a:tr>
              <a:tr h="2274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97585"/>
                  </a:ext>
                </a:extLst>
              </a:tr>
              <a:tr h="23877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204218"/>
                  </a:ext>
                </a:extLst>
              </a:tr>
              <a:tr h="2274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9085"/>
                  </a:ext>
                </a:extLst>
              </a:tr>
              <a:tr h="2274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23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2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965595"/>
              </p:ext>
            </p:extLst>
          </p:nvPr>
        </p:nvGraphicFramePr>
        <p:xfrm>
          <a:off x="676652" y="1527045"/>
          <a:ext cx="10899652" cy="5001770"/>
        </p:xfrm>
        <a:graphic>
          <a:graphicData uri="http://schemas.openxmlformats.org/drawingml/2006/table">
            <a:tbl>
              <a:tblPr/>
              <a:tblGrid>
                <a:gridCol w="3078994">
                  <a:extLst>
                    <a:ext uri="{9D8B030D-6E8A-4147-A177-3AD203B41FA5}">
                      <a16:colId xmlns:a16="http://schemas.microsoft.com/office/drawing/2014/main" val="2373772"/>
                    </a:ext>
                  </a:extLst>
                </a:gridCol>
                <a:gridCol w="1046860">
                  <a:extLst>
                    <a:ext uri="{9D8B030D-6E8A-4147-A177-3AD203B41FA5}">
                      <a16:colId xmlns:a16="http://schemas.microsoft.com/office/drawing/2014/main" val="588363454"/>
                    </a:ext>
                  </a:extLst>
                </a:gridCol>
                <a:gridCol w="1293179">
                  <a:extLst>
                    <a:ext uri="{9D8B030D-6E8A-4147-A177-3AD203B41FA5}">
                      <a16:colId xmlns:a16="http://schemas.microsoft.com/office/drawing/2014/main" val="2279934949"/>
                    </a:ext>
                  </a:extLst>
                </a:gridCol>
                <a:gridCol w="1293179">
                  <a:extLst>
                    <a:ext uri="{9D8B030D-6E8A-4147-A177-3AD203B41FA5}">
                      <a16:colId xmlns:a16="http://schemas.microsoft.com/office/drawing/2014/main" val="109998469"/>
                    </a:ext>
                  </a:extLst>
                </a:gridCol>
                <a:gridCol w="1046860">
                  <a:extLst>
                    <a:ext uri="{9D8B030D-6E8A-4147-A177-3AD203B41FA5}">
                      <a16:colId xmlns:a16="http://schemas.microsoft.com/office/drawing/2014/main" val="1959699167"/>
                    </a:ext>
                  </a:extLst>
                </a:gridCol>
                <a:gridCol w="1046860">
                  <a:extLst>
                    <a:ext uri="{9D8B030D-6E8A-4147-A177-3AD203B41FA5}">
                      <a16:colId xmlns:a16="http://schemas.microsoft.com/office/drawing/2014/main" val="3846941788"/>
                    </a:ext>
                  </a:extLst>
                </a:gridCol>
                <a:gridCol w="1046860">
                  <a:extLst>
                    <a:ext uri="{9D8B030D-6E8A-4147-A177-3AD203B41FA5}">
                      <a16:colId xmlns:a16="http://schemas.microsoft.com/office/drawing/2014/main" val="2681763851"/>
                    </a:ext>
                  </a:extLst>
                </a:gridCol>
                <a:gridCol w="1046860">
                  <a:extLst>
                    <a:ext uri="{9D8B030D-6E8A-4147-A177-3AD203B41FA5}">
                      <a16:colId xmlns:a16="http://schemas.microsoft.com/office/drawing/2014/main" val="1500560789"/>
                    </a:ext>
                  </a:extLst>
                </a:gridCol>
              </a:tblGrid>
              <a:tr h="22412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68372"/>
                  </a:ext>
                </a:extLst>
              </a:tr>
              <a:tr h="22412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06069"/>
                  </a:ext>
                </a:extLst>
              </a:tr>
              <a:tr h="24653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519191"/>
                  </a:ext>
                </a:extLst>
              </a:tr>
              <a:tr h="2241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94049"/>
                  </a:ext>
                </a:extLst>
              </a:tr>
              <a:tr h="2241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17767"/>
                  </a:ext>
                </a:extLst>
              </a:tr>
              <a:tr h="4407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02986"/>
                  </a:ext>
                </a:extLst>
              </a:tr>
              <a:tr h="23533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535026"/>
                  </a:ext>
                </a:extLst>
              </a:tr>
              <a:tr h="2241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269402"/>
                  </a:ext>
                </a:extLst>
              </a:tr>
              <a:tr h="2241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436157"/>
                  </a:ext>
                </a:extLst>
              </a:tr>
              <a:tr h="235334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TARGETS BY SECTOR / SUB-SECTOR: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Master Builders SA ( 03 March 2020)</a:t>
                      </a:r>
                    </a:p>
                    <a:p>
                      <a:pPr algn="l" fontAlgn="ctr"/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589675"/>
                  </a:ext>
                </a:extLst>
              </a:tr>
              <a:tr h="2241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148791"/>
                  </a:ext>
                </a:extLst>
              </a:tr>
              <a:tr h="2241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335144"/>
                  </a:ext>
                </a:extLst>
              </a:tr>
              <a:tr h="23533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663745"/>
                  </a:ext>
                </a:extLst>
              </a:tr>
              <a:tr h="2241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11912"/>
                  </a:ext>
                </a:extLst>
              </a:tr>
              <a:tr h="2241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304978"/>
                  </a:ext>
                </a:extLst>
              </a:tr>
              <a:tr h="23533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CHARTER 5-YEAR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937602"/>
                  </a:ext>
                </a:extLst>
              </a:tr>
              <a:tr h="2241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03157"/>
                  </a:ext>
                </a:extLst>
              </a:tr>
              <a:tr h="2241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810506"/>
                  </a:ext>
                </a:extLst>
              </a:tr>
              <a:tr h="23533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88762"/>
                  </a:ext>
                </a:extLst>
              </a:tr>
              <a:tr h="2241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07804"/>
                  </a:ext>
                </a:extLst>
              </a:tr>
              <a:tr h="2241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9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ED3402D-A216-4281-B695-8B9F4E17C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03792"/>
              </p:ext>
            </p:extLst>
          </p:nvPr>
        </p:nvGraphicFramePr>
        <p:xfrm>
          <a:off x="881149" y="1180406"/>
          <a:ext cx="10831484" cy="5677594"/>
        </p:xfrm>
        <a:graphic>
          <a:graphicData uri="http://schemas.openxmlformats.org/drawingml/2006/table">
            <a:tbl>
              <a:tblPr/>
              <a:tblGrid>
                <a:gridCol w="7696694">
                  <a:extLst>
                    <a:ext uri="{9D8B030D-6E8A-4147-A177-3AD203B41FA5}">
                      <a16:colId xmlns:a16="http://schemas.microsoft.com/office/drawing/2014/main" val="447590216"/>
                    </a:ext>
                  </a:extLst>
                </a:gridCol>
                <a:gridCol w="3134790">
                  <a:extLst>
                    <a:ext uri="{9D8B030D-6E8A-4147-A177-3AD203B41FA5}">
                      <a16:colId xmlns:a16="http://schemas.microsoft.com/office/drawing/2014/main" val="2380745649"/>
                    </a:ext>
                  </a:extLst>
                </a:gridCol>
              </a:tblGrid>
              <a:tr h="444775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DISABILITY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324364"/>
                  </a:ext>
                </a:extLst>
              </a:tr>
              <a:tr h="8746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FINAL PROPOSED TARGETS BY DEPARTMENT</a:t>
                      </a:r>
                      <a:endParaRPr kumimoji="0" lang="en-Z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75985"/>
                  </a:ext>
                </a:extLst>
              </a:tr>
              <a:tr h="17343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TARGETS BY SECTOR / SUB-SECTOR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6946"/>
                  </a:ext>
                </a:extLst>
              </a:tr>
              <a:tr h="13044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PROPOSED 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TARGETS BY DEPARTMENT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508428"/>
                  </a:ext>
                </a:extLst>
              </a:tr>
              <a:tr h="4447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95746"/>
                  </a:ext>
                </a:extLst>
              </a:tr>
              <a:tr h="8746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</a:t>
                      </a:r>
                      <a:r>
                        <a:rPr lang="en-ZA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endParaRPr lang="en-ZA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170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7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1147157" y="1579418"/>
            <a:ext cx="5644342" cy="295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srgbClr val="006938"/>
                </a:solidFill>
                <a:latin typeface="Arial" panose="020B0604020202020204" pitchFamily="34" charset="0"/>
              </a:rPr>
              <a:t>Thank</a:t>
            </a:r>
            <a:r>
              <a:rPr lang="en-US" altLang="en-US" sz="4800" b="1" dirty="0">
                <a:solidFill>
                  <a:srgbClr val="FFAB1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You</a:t>
            </a:r>
            <a:r>
              <a:rPr lang="en-US" altLang="en-US" sz="4800" b="1" dirty="0">
                <a:solidFill>
                  <a:srgbClr val="006938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900022-1B6B-5E4E-982B-220D97F8FF89}"/>
              </a:ext>
            </a:extLst>
          </p:cNvPr>
          <p:cNvSpPr txBox="1">
            <a:spLocks/>
          </p:cNvSpPr>
          <p:nvPr/>
        </p:nvSpPr>
        <p:spPr bwMode="auto">
          <a:xfrm>
            <a:off x="2344738" y="387351"/>
            <a:ext cx="33512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Employment Equity Directorate  |  </a:t>
            </a:r>
            <a:r>
              <a:rPr lang="en-US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15 </a:t>
            </a:r>
            <a:r>
              <a:rPr lang="en-US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AUGUST </a:t>
            </a:r>
            <a:r>
              <a:rPr lang="en-US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2022</a:t>
            </a:r>
            <a:endParaRPr lang="en-US" altLang="en-US" sz="10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7974</TotalTime>
  <Words>1618</Words>
  <Application>Microsoft Office PowerPoint</Application>
  <PresentationFormat>Widescreen</PresentationFormat>
  <Paragraphs>829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Arial</vt:lpstr>
      <vt:lpstr>Arial Bold</vt:lpstr>
      <vt:lpstr>Calibri</vt:lpstr>
      <vt:lpstr>Gill Sans MT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niresh singh</dc:creator>
  <cp:lastModifiedBy>Masilo Lefika (HQ)</cp:lastModifiedBy>
  <cp:revision>334</cp:revision>
  <cp:lastPrinted>2019-06-05T11:46:50Z</cp:lastPrinted>
  <dcterms:created xsi:type="dcterms:W3CDTF">2018-08-18T13:56:52Z</dcterms:created>
  <dcterms:modified xsi:type="dcterms:W3CDTF">2022-08-11T17:02:39Z</dcterms:modified>
</cp:coreProperties>
</file>