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348" r:id="rId3"/>
    <p:sldId id="433" r:id="rId4"/>
    <p:sldId id="416" r:id="rId5"/>
    <p:sldId id="429" r:id="rId6"/>
    <p:sldId id="430" r:id="rId7"/>
    <p:sldId id="427" r:id="rId8"/>
    <p:sldId id="428" r:id="rId9"/>
    <p:sldId id="431" r:id="rId10"/>
    <p:sldId id="432" r:id="rId11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0CB1AF4-8897-48D3-B3A5-1B1E88EA14DA}">
          <p14:sldIdLst>
            <p14:sldId id="348"/>
            <p14:sldId id="433"/>
            <p14:sldId id="416"/>
            <p14:sldId id="429"/>
            <p14:sldId id="430"/>
            <p14:sldId id="427"/>
            <p14:sldId id="428"/>
            <p14:sldId id="431"/>
            <p14:sldId id="432"/>
          </p14:sldIdLst>
        </p14:section>
        <p14:section name="Untitled Section" id="{882D0995-C826-4603-B626-D59ED8627D7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 autoAdjust="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82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2022/08/04</a:t>
            </a:fld>
            <a:endParaRPr lang="en-ZA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2022/08/04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2022/08/04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8A6E1-448C-9B40-A1F2-B3593F0D28DF}" type="datetime1">
              <a:rPr lang="en-US" altLang="en-US"/>
              <a:pPr>
                <a:defRPr/>
              </a:pPr>
              <a:t>8/4/2022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106C2-BF0C-8046-9CFF-50B6C670F3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06578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09AC3-91D8-0F48-890F-2F00080E3A70}" type="datetime1">
              <a:rPr lang="en-US" altLang="en-US"/>
              <a:pPr>
                <a:defRPr/>
              </a:pPr>
              <a:t>8/4/2022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AC414-3863-0A4F-922A-7C0CD46505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653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6A594-860F-AC40-AAFA-0CB21C975B5E}" type="datetime1">
              <a:rPr lang="en-US" altLang="en-US"/>
              <a:pPr>
                <a:defRPr/>
              </a:pPr>
              <a:t>8/4/2022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8A73D-C516-AE4C-A34D-343BFC8299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5032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300A9-AB58-4D4E-91D0-40F99FC168E1}" type="datetime1">
              <a:rPr lang="en-US" altLang="en-US"/>
              <a:pPr>
                <a:defRPr/>
              </a:pPr>
              <a:t>8/4/2022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D8F30-13D5-314C-95C1-23F121E0AE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8986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B8E3B-F90C-CE4C-B2C0-71C3943B86DA}" type="datetime1">
              <a:rPr lang="en-US" altLang="en-US"/>
              <a:pPr>
                <a:defRPr/>
              </a:pPr>
              <a:t>8/4/2022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6D1B6-9D35-E142-A6DF-6611F51E26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326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F9A52-49C3-2B4C-A4BF-69322EF34EB5}" type="datetime1">
              <a:rPr lang="en-US" altLang="en-US"/>
              <a:pPr>
                <a:defRPr/>
              </a:pPr>
              <a:t>8/4/2022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E0AE0-A3FC-FE41-BBD5-A1A861DDEB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13530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09D85-AAC9-024B-859D-D0F0A2DA67BA}" type="datetime1">
              <a:rPr lang="en-US" altLang="en-US"/>
              <a:pPr>
                <a:defRPr/>
              </a:pPr>
              <a:t>8/4/2022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14EA2-522F-6549-869B-3E8237C224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20605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BC96E-0DE0-444E-9053-1533D611E692}" type="datetime1">
              <a:rPr lang="en-US" altLang="en-US"/>
              <a:pPr>
                <a:defRPr/>
              </a:pPr>
              <a:t>8/4/2022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79FFB-3560-2347-94DF-ECEF338154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538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2022/08/04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E84A4-AA03-564E-A64F-8F0777D3428E}" type="datetime1">
              <a:rPr lang="en-US" altLang="en-US"/>
              <a:pPr>
                <a:defRPr/>
              </a:pPr>
              <a:t>8/4/2022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C52E2-5825-7949-8A9F-6264969B54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86018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45ACD-28A5-754C-AC7F-985228495FAE}" type="datetime1">
              <a:rPr lang="en-US" altLang="en-US"/>
              <a:pPr>
                <a:defRPr/>
              </a:pPr>
              <a:t>8/4/2022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72526-5DE4-9448-BFAB-865881B5FF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92071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0358-04F9-AA48-8CA6-0FACDAFC9150}" type="datetime1">
              <a:rPr lang="en-US" altLang="en-US"/>
              <a:pPr>
                <a:defRPr/>
              </a:pPr>
              <a:t>8/4/2022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CD907-11B3-EE46-9E8E-03367B624B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648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2022/08/04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2022/08/04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2022/08/04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2022/08/04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2022/08/04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2022/08/04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2022/08/04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4BBB1EE-07D3-4BCD-A53E-3493FADAE931}" type="datetimeFigureOut">
              <a:rPr lang="en-ZA" smtClean="0"/>
              <a:t>2022/08/04</a:t>
            </a:fld>
            <a:endParaRPr lang="en-Z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Z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  <a:endParaRPr lang="en-US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D372742-0B14-F54F-9711-346885847FA5}" type="datetime1">
              <a:rPr lang="en-US" alt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8/4/2022</a:t>
            </a:fld>
            <a:endParaRPr lang="en-US" altLang="en-US">
              <a:ea typeface="ＭＳ Ｐゴシック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7FCA026-D70E-2549-82C1-258494C76DCA}" type="slidenum">
              <a:rPr lang="en-US" alt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452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 descr="New_Powerpoint presentation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625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itle 16"/>
          <p:cNvSpPr txBox="1">
            <a:spLocks/>
          </p:cNvSpPr>
          <p:nvPr/>
        </p:nvSpPr>
        <p:spPr bwMode="auto">
          <a:xfrm>
            <a:off x="912285" y="404814"/>
            <a:ext cx="10678583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endParaRPr lang="en-US" altLang="en-US" sz="3000" b="1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15364" name="Subtitle 17"/>
          <p:cNvSpPr txBox="1">
            <a:spLocks/>
          </p:cNvSpPr>
          <p:nvPr/>
        </p:nvSpPr>
        <p:spPr bwMode="auto">
          <a:xfrm>
            <a:off x="334434" y="2759075"/>
            <a:ext cx="211243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buFont typeface="Arial" charset="0"/>
              <a:buNone/>
            </a:pPr>
            <a:r>
              <a:rPr lang="en-US" altLang="en-US" sz="1400" b="1" dirty="0">
                <a:solidFill>
                  <a:srgbClr val="404040"/>
                </a:solidFill>
                <a:latin typeface="Arial Bold" pitchFamily="34" charset="0"/>
              </a:rPr>
              <a:t>13 June 2022</a:t>
            </a:r>
            <a:endParaRPr lang="en-US" altLang="en-US" sz="1800" b="1" dirty="0">
              <a:solidFill>
                <a:srgbClr val="404040"/>
              </a:solidFill>
              <a:latin typeface="Arial Bold" pitchFamily="34" charset="0"/>
            </a:endParaRPr>
          </a:p>
        </p:txBody>
      </p:sp>
      <p:pic>
        <p:nvPicPr>
          <p:cNvPr id="1536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6351" y="5913439"/>
            <a:ext cx="1667933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Title 16"/>
          <p:cNvSpPr txBox="1">
            <a:spLocks/>
          </p:cNvSpPr>
          <p:nvPr/>
        </p:nvSpPr>
        <p:spPr bwMode="auto">
          <a:xfrm>
            <a:off x="1115484" y="260350"/>
            <a:ext cx="10678583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en-US" altLang="en-US" sz="3000" b="1" dirty="0">
                <a:solidFill>
                  <a:prstClr val="black"/>
                </a:solidFill>
                <a:latin typeface="Arial" charset="0"/>
              </a:rPr>
              <a:t> </a:t>
            </a:r>
          </a:p>
        </p:txBody>
      </p:sp>
      <p:sp>
        <p:nvSpPr>
          <p:cNvPr id="15367" name="TextBox 1"/>
          <p:cNvSpPr txBox="1">
            <a:spLocks noChangeArrowheads="1"/>
          </p:cNvSpPr>
          <p:nvPr/>
        </p:nvSpPr>
        <p:spPr bwMode="auto">
          <a:xfrm>
            <a:off x="204715" y="557080"/>
            <a:ext cx="11757299" cy="2751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 dirty="0">
                <a:solidFill>
                  <a:prstClr val="black"/>
                </a:solidFill>
                <a:latin typeface="Arial" charset="0"/>
              </a:rPr>
              <a:t>EDUCATION SECTOR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 dirty="0">
                <a:solidFill>
                  <a:prstClr val="black"/>
                </a:solidFill>
                <a:latin typeface="Arial" charset="0"/>
              </a:rPr>
              <a:t>Subsectors: </a:t>
            </a:r>
          </a:p>
          <a:p>
            <a:pPr marL="457200" indent="-457200" algn="ctr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prstClr val="black"/>
                </a:solidFill>
                <a:latin typeface="Arial" charset="0"/>
              </a:rPr>
              <a:t>Secondary, Technical and vocational education</a:t>
            </a:r>
          </a:p>
          <a:p>
            <a:pPr marL="457200" indent="-457200" algn="ctr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en-US" sz="2400" b="1" dirty="0">
              <a:solidFill>
                <a:prstClr val="black"/>
              </a:solidFill>
              <a:latin typeface="Arial" charset="0"/>
            </a:endParaRPr>
          </a:p>
          <a:p>
            <a:pPr marL="457200" indent="-457200" algn="ctr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prstClr val="black"/>
                </a:solidFill>
                <a:latin typeface="Arial" charset="0"/>
              </a:rPr>
              <a:t>Universities South Africa (USAF)</a:t>
            </a:r>
          </a:p>
          <a:p>
            <a:pPr marL="457200" indent="-457200" algn="ctr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en-US" sz="2400" b="1" dirty="0">
              <a:solidFill>
                <a:prstClr val="black"/>
              </a:solidFill>
              <a:latin typeface="Arial" charset="0"/>
            </a:endParaRPr>
          </a:p>
          <a:p>
            <a:pPr marL="457200" indent="-457200" algn="ctr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prstClr val="black"/>
                </a:solidFill>
                <a:latin typeface="Arial" charset="0"/>
              </a:rPr>
              <a:t>Private Institutions</a:t>
            </a:r>
          </a:p>
          <a:p>
            <a:pPr marL="2152650" indent="-182563">
              <a:lnSpc>
                <a:spcPct val="90000"/>
              </a:lnSpc>
              <a:buAutoNum type="arabicPeriod"/>
            </a:pPr>
            <a:endParaRPr lang="en-US" altLang="en-US" sz="2400" b="1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741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9723168"/>
              </p:ext>
            </p:extLst>
          </p:nvPr>
        </p:nvGraphicFramePr>
        <p:xfrm>
          <a:off x="1" y="-2"/>
          <a:ext cx="12191998" cy="6968202"/>
        </p:xfrm>
        <a:graphic>
          <a:graphicData uri="http://schemas.openxmlformats.org/drawingml/2006/table">
            <a:tbl>
              <a:tblPr/>
              <a:tblGrid>
                <a:gridCol w="3882801">
                  <a:extLst>
                    <a:ext uri="{9D8B030D-6E8A-4147-A177-3AD203B41FA5}">
                      <a16:colId xmlns:a16="http://schemas.microsoft.com/office/drawing/2014/main" val="3289451143"/>
                    </a:ext>
                  </a:extLst>
                </a:gridCol>
                <a:gridCol w="1320155">
                  <a:extLst>
                    <a:ext uri="{9D8B030D-6E8A-4147-A177-3AD203B41FA5}">
                      <a16:colId xmlns:a16="http://schemas.microsoft.com/office/drawing/2014/main" val="3677663373"/>
                    </a:ext>
                  </a:extLst>
                </a:gridCol>
                <a:gridCol w="1630777">
                  <a:extLst>
                    <a:ext uri="{9D8B030D-6E8A-4147-A177-3AD203B41FA5}">
                      <a16:colId xmlns:a16="http://schemas.microsoft.com/office/drawing/2014/main" val="3266291908"/>
                    </a:ext>
                  </a:extLst>
                </a:gridCol>
                <a:gridCol w="1630777">
                  <a:extLst>
                    <a:ext uri="{9D8B030D-6E8A-4147-A177-3AD203B41FA5}">
                      <a16:colId xmlns:a16="http://schemas.microsoft.com/office/drawing/2014/main" val="582043417"/>
                    </a:ext>
                  </a:extLst>
                </a:gridCol>
                <a:gridCol w="1242496">
                  <a:extLst>
                    <a:ext uri="{9D8B030D-6E8A-4147-A177-3AD203B41FA5}">
                      <a16:colId xmlns:a16="http://schemas.microsoft.com/office/drawing/2014/main" val="3864466895"/>
                    </a:ext>
                  </a:extLst>
                </a:gridCol>
                <a:gridCol w="1242496">
                  <a:extLst>
                    <a:ext uri="{9D8B030D-6E8A-4147-A177-3AD203B41FA5}">
                      <a16:colId xmlns:a16="http://schemas.microsoft.com/office/drawing/2014/main" val="895699360"/>
                    </a:ext>
                  </a:extLst>
                </a:gridCol>
                <a:gridCol w="1242496">
                  <a:extLst>
                    <a:ext uri="{9D8B030D-6E8A-4147-A177-3AD203B41FA5}">
                      <a16:colId xmlns:a16="http://schemas.microsoft.com/office/drawing/2014/main" val="549569327"/>
                    </a:ext>
                  </a:extLst>
                </a:gridCol>
              </a:tblGrid>
              <a:tr h="20201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(*Source: Statistics South Africa, (QLFS, Quarter3 2021)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5326713"/>
                  </a:ext>
                </a:extLst>
              </a:tr>
              <a:tr h="208979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EAP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AFRICAN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COLOURED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INDIAN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377300"/>
                  </a:ext>
                </a:extLst>
              </a:tr>
              <a:tr h="31721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0591708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025604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649633"/>
                  </a:ext>
                </a:extLst>
              </a:tr>
              <a:tr h="21942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Eastern Cape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52,7%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538972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39,2%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47,2%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542279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81,8%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050306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Free State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55,6%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1448805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44,5%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0943679"/>
                  </a:ext>
                </a:extLst>
              </a:tr>
              <a:tr h="31346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89,0%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1666883"/>
                  </a:ext>
                </a:extLst>
              </a:tr>
              <a:tr h="21942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Gauteng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55,4%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286097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37,5%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44,5%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17923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84,1%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059668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KwaZulu-Natal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54,3%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678623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45,7%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5719134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86,7%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405994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Limpopo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52,8%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55,6%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6016198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44,6%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5038814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96,8%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5183875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Mpumalanga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49,6%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54,5%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875276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45,5%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202236"/>
                  </a:ext>
                </a:extLst>
              </a:tr>
              <a:tr h="22139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92,4%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1003445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West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56,0%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60,1%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106101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39,8%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54119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91,9%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671981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 Cape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28,8%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55,8%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1725177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22,3%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44,2%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706165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51,1%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0040496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Western Cape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55,8%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0297482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19,3%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44,2%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8201402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36,4%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1626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2325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371" y="274638"/>
            <a:ext cx="11661213" cy="617991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ZA" sz="3200" dirty="0">
                <a:latin typeface="Calibri" panose="020F0502020204030204" pitchFamily="34" charset="0"/>
              </a:rPr>
              <a:t>BBBEE – Management Control Scorecard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448662"/>
              </p:ext>
            </p:extLst>
          </p:nvPr>
        </p:nvGraphicFramePr>
        <p:xfrm>
          <a:off x="2" y="1186543"/>
          <a:ext cx="12094029" cy="53676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031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1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1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Black Female</a:t>
                      </a: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dirty="0"/>
                        <a:t> Top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50%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25%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Senior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60%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30%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2984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Professionally Qualified/ Middle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75%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38%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Skilled Technical/Junior</a:t>
                      </a:r>
                      <a:r>
                        <a:rPr lang="en-ZA" sz="1800" b="1" baseline="0" dirty="0"/>
                        <a:t>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88%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44%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Employees with disabilities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 gridSpan="2">
                  <a:txBody>
                    <a:bodyPr/>
                    <a:lstStyle/>
                    <a:p>
                      <a:pPr marL="533400" indent="0"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121924" marR="121924"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849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057921"/>
              </p:ext>
            </p:extLst>
          </p:nvPr>
        </p:nvGraphicFramePr>
        <p:xfrm>
          <a:off x="2" y="3"/>
          <a:ext cx="12191998" cy="6858003"/>
        </p:xfrm>
        <a:graphic>
          <a:graphicData uri="http://schemas.openxmlformats.org/drawingml/2006/table">
            <a:tbl>
              <a:tblPr/>
              <a:tblGrid>
                <a:gridCol w="3523699">
                  <a:extLst>
                    <a:ext uri="{9D8B030D-6E8A-4147-A177-3AD203B41FA5}">
                      <a16:colId xmlns:a16="http://schemas.microsoft.com/office/drawing/2014/main" val="826503095"/>
                    </a:ext>
                  </a:extLst>
                </a:gridCol>
                <a:gridCol w="1198057">
                  <a:extLst>
                    <a:ext uri="{9D8B030D-6E8A-4147-A177-3AD203B41FA5}">
                      <a16:colId xmlns:a16="http://schemas.microsoft.com/office/drawing/2014/main" val="3758503961"/>
                    </a:ext>
                  </a:extLst>
                </a:gridCol>
                <a:gridCol w="1479953">
                  <a:extLst>
                    <a:ext uri="{9D8B030D-6E8A-4147-A177-3AD203B41FA5}">
                      <a16:colId xmlns:a16="http://schemas.microsoft.com/office/drawing/2014/main" val="3000709748"/>
                    </a:ext>
                  </a:extLst>
                </a:gridCol>
                <a:gridCol w="1479953">
                  <a:extLst>
                    <a:ext uri="{9D8B030D-6E8A-4147-A177-3AD203B41FA5}">
                      <a16:colId xmlns:a16="http://schemas.microsoft.com/office/drawing/2014/main" val="3917558448"/>
                    </a:ext>
                  </a:extLst>
                </a:gridCol>
                <a:gridCol w="1127584">
                  <a:extLst>
                    <a:ext uri="{9D8B030D-6E8A-4147-A177-3AD203B41FA5}">
                      <a16:colId xmlns:a16="http://schemas.microsoft.com/office/drawing/2014/main" val="2236031520"/>
                    </a:ext>
                  </a:extLst>
                </a:gridCol>
                <a:gridCol w="1127584">
                  <a:extLst>
                    <a:ext uri="{9D8B030D-6E8A-4147-A177-3AD203B41FA5}">
                      <a16:colId xmlns:a16="http://schemas.microsoft.com/office/drawing/2014/main" val="2367981927"/>
                    </a:ext>
                  </a:extLst>
                </a:gridCol>
                <a:gridCol w="1127584">
                  <a:extLst>
                    <a:ext uri="{9D8B030D-6E8A-4147-A177-3AD203B41FA5}">
                      <a16:colId xmlns:a16="http://schemas.microsoft.com/office/drawing/2014/main" val="2336695342"/>
                    </a:ext>
                  </a:extLst>
                </a:gridCol>
                <a:gridCol w="1127584">
                  <a:extLst>
                    <a:ext uri="{9D8B030D-6E8A-4147-A177-3AD203B41FA5}">
                      <a16:colId xmlns:a16="http://schemas.microsoft.com/office/drawing/2014/main" val="780370962"/>
                    </a:ext>
                  </a:extLst>
                </a:gridCol>
              </a:tblGrid>
              <a:tr h="298693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210" marR="6210" marT="62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6940859"/>
                  </a:ext>
                </a:extLst>
              </a:tr>
              <a:tr h="298693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210" marR="6210" marT="62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5313459"/>
                  </a:ext>
                </a:extLst>
              </a:tr>
              <a:tr h="32856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55,3%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4975519"/>
                  </a:ext>
                </a:extLst>
              </a:tr>
              <a:tr h="29869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59699"/>
                  </a:ext>
                </a:extLst>
              </a:tr>
              <a:tr h="29869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21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21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3257139"/>
                  </a:ext>
                </a:extLst>
              </a:tr>
              <a:tr h="58742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693562"/>
                  </a:ext>
                </a:extLst>
              </a:tr>
              <a:tr h="298693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FINAL PROPOSED TARGETS BY THE DEPARTMENT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770548"/>
                  </a:ext>
                </a:extLst>
              </a:tr>
              <a:tr h="29869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102837"/>
                  </a:ext>
                </a:extLst>
              </a:tr>
              <a:tr h="29869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32374"/>
                  </a:ext>
                </a:extLst>
              </a:tr>
              <a:tr h="31362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USAF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57,5%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6,6%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66,0%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66,0%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713648"/>
                  </a:ext>
                </a:extLst>
              </a:tr>
              <a:tr h="29869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35,7%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41,0%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41,0%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290560"/>
                  </a:ext>
                </a:extLst>
              </a:tr>
              <a:tr h="29869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538222"/>
                  </a:ext>
                </a:extLst>
              </a:tr>
              <a:tr h="31362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6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private providers of training and development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43,5%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312331"/>
                  </a:ext>
                </a:extLst>
              </a:tr>
              <a:tr h="29869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4097198"/>
                  </a:ext>
                </a:extLst>
              </a:tr>
              <a:tr h="44903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2200822"/>
                  </a:ext>
                </a:extLst>
              </a:tr>
              <a:tr h="31362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INITIAL PROPOSED TARGETS BY THE DEPARTMENT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43,5%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2905540"/>
                  </a:ext>
                </a:extLst>
              </a:tr>
              <a:tr h="29869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 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3956045"/>
                  </a:ext>
                </a:extLst>
              </a:tr>
              <a:tr h="37038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0286636"/>
                  </a:ext>
                </a:extLst>
              </a:tr>
              <a:tr h="29869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EDUCATION - WORKFORCE PROFILE 2021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021858"/>
                  </a:ext>
                </a:extLst>
              </a:tr>
              <a:tr h="29869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600708"/>
                  </a:ext>
                </a:extLst>
              </a:tr>
              <a:tr h="29869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3785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7003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7188173"/>
              </p:ext>
            </p:extLst>
          </p:nvPr>
        </p:nvGraphicFramePr>
        <p:xfrm>
          <a:off x="1" y="-7"/>
          <a:ext cx="12192001" cy="6858006"/>
        </p:xfrm>
        <a:graphic>
          <a:graphicData uri="http://schemas.openxmlformats.org/drawingml/2006/table">
            <a:tbl>
              <a:tblPr/>
              <a:tblGrid>
                <a:gridCol w="3523698">
                  <a:extLst>
                    <a:ext uri="{9D8B030D-6E8A-4147-A177-3AD203B41FA5}">
                      <a16:colId xmlns:a16="http://schemas.microsoft.com/office/drawing/2014/main" val="393189245"/>
                    </a:ext>
                  </a:extLst>
                </a:gridCol>
                <a:gridCol w="1198057">
                  <a:extLst>
                    <a:ext uri="{9D8B030D-6E8A-4147-A177-3AD203B41FA5}">
                      <a16:colId xmlns:a16="http://schemas.microsoft.com/office/drawing/2014/main" val="29991086"/>
                    </a:ext>
                  </a:extLst>
                </a:gridCol>
                <a:gridCol w="1479955">
                  <a:extLst>
                    <a:ext uri="{9D8B030D-6E8A-4147-A177-3AD203B41FA5}">
                      <a16:colId xmlns:a16="http://schemas.microsoft.com/office/drawing/2014/main" val="3317757837"/>
                    </a:ext>
                  </a:extLst>
                </a:gridCol>
                <a:gridCol w="1479955">
                  <a:extLst>
                    <a:ext uri="{9D8B030D-6E8A-4147-A177-3AD203B41FA5}">
                      <a16:colId xmlns:a16="http://schemas.microsoft.com/office/drawing/2014/main" val="986691397"/>
                    </a:ext>
                  </a:extLst>
                </a:gridCol>
                <a:gridCol w="1127584">
                  <a:extLst>
                    <a:ext uri="{9D8B030D-6E8A-4147-A177-3AD203B41FA5}">
                      <a16:colId xmlns:a16="http://schemas.microsoft.com/office/drawing/2014/main" val="2244211970"/>
                    </a:ext>
                  </a:extLst>
                </a:gridCol>
                <a:gridCol w="1127584">
                  <a:extLst>
                    <a:ext uri="{9D8B030D-6E8A-4147-A177-3AD203B41FA5}">
                      <a16:colId xmlns:a16="http://schemas.microsoft.com/office/drawing/2014/main" val="2428513850"/>
                    </a:ext>
                  </a:extLst>
                </a:gridCol>
                <a:gridCol w="1127584">
                  <a:extLst>
                    <a:ext uri="{9D8B030D-6E8A-4147-A177-3AD203B41FA5}">
                      <a16:colId xmlns:a16="http://schemas.microsoft.com/office/drawing/2014/main" val="2588570014"/>
                    </a:ext>
                  </a:extLst>
                </a:gridCol>
                <a:gridCol w="1127584">
                  <a:extLst>
                    <a:ext uri="{9D8B030D-6E8A-4147-A177-3AD203B41FA5}">
                      <a16:colId xmlns:a16="http://schemas.microsoft.com/office/drawing/2014/main" val="3943735045"/>
                    </a:ext>
                  </a:extLst>
                </a:gridCol>
              </a:tblGrid>
              <a:tr h="313151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627511"/>
                  </a:ext>
                </a:extLst>
              </a:tr>
              <a:tr h="313151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2988727"/>
                  </a:ext>
                </a:extLst>
              </a:tr>
              <a:tr h="313151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6862196"/>
                  </a:ext>
                </a:extLst>
              </a:tr>
              <a:tr h="3131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435738"/>
                  </a:ext>
                </a:extLst>
              </a:tr>
              <a:tr h="3131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4263708"/>
                  </a:ext>
                </a:extLst>
              </a:tr>
              <a:tr h="61586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3060933"/>
                  </a:ext>
                </a:extLst>
              </a:tr>
              <a:tr h="313151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FINAL PROPOSED TARGETS BY THE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842450"/>
                  </a:ext>
                </a:extLst>
              </a:tr>
              <a:tr h="3131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228022"/>
                  </a:ext>
                </a:extLst>
              </a:tr>
              <a:tr h="3131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29,5%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857688"/>
                  </a:ext>
                </a:extLst>
              </a:tr>
              <a:tr h="313151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USAF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0362462"/>
                  </a:ext>
                </a:extLst>
              </a:tr>
              <a:tr h="3131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891552"/>
                  </a:ext>
                </a:extLst>
              </a:tr>
              <a:tr h="29227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6079326"/>
                  </a:ext>
                </a:extLst>
              </a:tr>
              <a:tr h="313151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6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private providers of training and development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752854"/>
                  </a:ext>
                </a:extLst>
              </a:tr>
              <a:tr h="3131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5552046"/>
                  </a:ext>
                </a:extLst>
              </a:tr>
              <a:tr h="3131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3345122"/>
                  </a:ext>
                </a:extLst>
              </a:tr>
              <a:tr h="313151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INITIAL PROPOSED TARGETS BY THE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973118"/>
                  </a:ext>
                </a:extLst>
              </a:tr>
              <a:tr h="3131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8113252"/>
                  </a:ext>
                </a:extLst>
              </a:tr>
              <a:tr h="3131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8483604"/>
                  </a:ext>
                </a:extLst>
              </a:tr>
              <a:tr h="313151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EDUCATION - WORKFORCE PROFILE 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797687"/>
                  </a:ext>
                </a:extLst>
              </a:tr>
              <a:tr h="3131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14,4%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05261"/>
                  </a:ext>
                </a:extLst>
              </a:tr>
              <a:tr h="3131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6620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969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3500989"/>
              </p:ext>
            </p:extLst>
          </p:nvPr>
        </p:nvGraphicFramePr>
        <p:xfrm>
          <a:off x="2" y="-6"/>
          <a:ext cx="12191999" cy="6858004"/>
        </p:xfrm>
        <a:graphic>
          <a:graphicData uri="http://schemas.openxmlformats.org/drawingml/2006/table">
            <a:tbl>
              <a:tblPr/>
              <a:tblGrid>
                <a:gridCol w="3523699">
                  <a:extLst>
                    <a:ext uri="{9D8B030D-6E8A-4147-A177-3AD203B41FA5}">
                      <a16:colId xmlns:a16="http://schemas.microsoft.com/office/drawing/2014/main" val="3932002402"/>
                    </a:ext>
                  </a:extLst>
                </a:gridCol>
                <a:gridCol w="1198056">
                  <a:extLst>
                    <a:ext uri="{9D8B030D-6E8A-4147-A177-3AD203B41FA5}">
                      <a16:colId xmlns:a16="http://schemas.microsoft.com/office/drawing/2014/main" val="2880140649"/>
                    </a:ext>
                  </a:extLst>
                </a:gridCol>
                <a:gridCol w="1479954">
                  <a:extLst>
                    <a:ext uri="{9D8B030D-6E8A-4147-A177-3AD203B41FA5}">
                      <a16:colId xmlns:a16="http://schemas.microsoft.com/office/drawing/2014/main" val="2240323211"/>
                    </a:ext>
                  </a:extLst>
                </a:gridCol>
                <a:gridCol w="1479954">
                  <a:extLst>
                    <a:ext uri="{9D8B030D-6E8A-4147-A177-3AD203B41FA5}">
                      <a16:colId xmlns:a16="http://schemas.microsoft.com/office/drawing/2014/main" val="1316015255"/>
                    </a:ext>
                  </a:extLst>
                </a:gridCol>
                <a:gridCol w="1127584">
                  <a:extLst>
                    <a:ext uri="{9D8B030D-6E8A-4147-A177-3AD203B41FA5}">
                      <a16:colId xmlns:a16="http://schemas.microsoft.com/office/drawing/2014/main" val="4123854315"/>
                    </a:ext>
                  </a:extLst>
                </a:gridCol>
                <a:gridCol w="1127584">
                  <a:extLst>
                    <a:ext uri="{9D8B030D-6E8A-4147-A177-3AD203B41FA5}">
                      <a16:colId xmlns:a16="http://schemas.microsoft.com/office/drawing/2014/main" val="504481053"/>
                    </a:ext>
                  </a:extLst>
                </a:gridCol>
                <a:gridCol w="1127584">
                  <a:extLst>
                    <a:ext uri="{9D8B030D-6E8A-4147-A177-3AD203B41FA5}">
                      <a16:colId xmlns:a16="http://schemas.microsoft.com/office/drawing/2014/main" val="3911566118"/>
                    </a:ext>
                  </a:extLst>
                </a:gridCol>
                <a:gridCol w="1127584">
                  <a:extLst>
                    <a:ext uri="{9D8B030D-6E8A-4147-A177-3AD203B41FA5}">
                      <a16:colId xmlns:a16="http://schemas.microsoft.com/office/drawing/2014/main" val="3062871075"/>
                    </a:ext>
                  </a:extLst>
                </a:gridCol>
              </a:tblGrid>
              <a:tr h="307304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08" marR="6308" marT="63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644984"/>
                  </a:ext>
                </a:extLst>
              </a:tr>
              <a:tr h="307304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08" marR="6308" marT="63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3976778"/>
                  </a:ext>
                </a:extLst>
              </a:tr>
              <a:tr h="33803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55,3%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346078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7813034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4672514"/>
                  </a:ext>
                </a:extLst>
              </a:tr>
              <a:tr h="6043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006391"/>
                  </a:ext>
                </a:extLst>
              </a:tr>
              <a:tr h="322670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FINAL PROPOSED TARGETS BY THE DEPARTMENT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417335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6072355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35,5%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96110"/>
                  </a:ext>
                </a:extLst>
              </a:tr>
              <a:tr h="32267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USAF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57,5%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6,6%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66,0%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506456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28,7%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33,0%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523279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28,7%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33,0%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6925287"/>
                  </a:ext>
                </a:extLst>
              </a:tr>
              <a:tr h="32267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6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private providers of training and development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65,3%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6811690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32,2%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6798551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33,1%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2835509"/>
                  </a:ext>
                </a:extLst>
              </a:tr>
              <a:tr h="32267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INITIAL PROPOSED TARGETS BY THE DEPARTMENT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65,3%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5958502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32,2%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3817514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33,1%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92538"/>
                  </a:ext>
                </a:extLst>
              </a:tr>
              <a:tr h="32267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EDUCATION - WORKFORCE PROFILE 2021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133193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6508183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27,5%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6271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9020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9756657"/>
              </p:ext>
            </p:extLst>
          </p:nvPr>
        </p:nvGraphicFramePr>
        <p:xfrm>
          <a:off x="2" y="-6"/>
          <a:ext cx="12191999" cy="6858004"/>
        </p:xfrm>
        <a:graphic>
          <a:graphicData uri="http://schemas.openxmlformats.org/drawingml/2006/table">
            <a:tbl>
              <a:tblPr/>
              <a:tblGrid>
                <a:gridCol w="3523699">
                  <a:extLst>
                    <a:ext uri="{9D8B030D-6E8A-4147-A177-3AD203B41FA5}">
                      <a16:colId xmlns:a16="http://schemas.microsoft.com/office/drawing/2014/main" val="2971797763"/>
                    </a:ext>
                  </a:extLst>
                </a:gridCol>
                <a:gridCol w="1198056">
                  <a:extLst>
                    <a:ext uri="{9D8B030D-6E8A-4147-A177-3AD203B41FA5}">
                      <a16:colId xmlns:a16="http://schemas.microsoft.com/office/drawing/2014/main" val="18319457"/>
                    </a:ext>
                  </a:extLst>
                </a:gridCol>
                <a:gridCol w="1479954">
                  <a:extLst>
                    <a:ext uri="{9D8B030D-6E8A-4147-A177-3AD203B41FA5}">
                      <a16:colId xmlns:a16="http://schemas.microsoft.com/office/drawing/2014/main" val="1934560146"/>
                    </a:ext>
                  </a:extLst>
                </a:gridCol>
                <a:gridCol w="1479954">
                  <a:extLst>
                    <a:ext uri="{9D8B030D-6E8A-4147-A177-3AD203B41FA5}">
                      <a16:colId xmlns:a16="http://schemas.microsoft.com/office/drawing/2014/main" val="1978099735"/>
                    </a:ext>
                  </a:extLst>
                </a:gridCol>
                <a:gridCol w="1127584">
                  <a:extLst>
                    <a:ext uri="{9D8B030D-6E8A-4147-A177-3AD203B41FA5}">
                      <a16:colId xmlns:a16="http://schemas.microsoft.com/office/drawing/2014/main" val="562010190"/>
                    </a:ext>
                  </a:extLst>
                </a:gridCol>
                <a:gridCol w="1127584">
                  <a:extLst>
                    <a:ext uri="{9D8B030D-6E8A-4147-A177-3AD203B41FA5}">
                      <a16:colId xmlns:a16="http://schemas.microsoft.com/office/drawing/2014/main" val="2769703558"/>
                    </a:ext>
                  </a:extLst>
                </a:gridCol>
                <a:gridCol w="1127584">
                  <a:extLst>
                    <a:ext uri="{9D8B030D-6E8A-4147-A177-3AD203B41FA5}">
                      <a16:colId xmlns:a16="http://schemas.microsoft.com/office/drawing/2014/main" val="3469728760"/>
                    </a:ext>
                  </a:extLst>
                </a:gridCol>
                <a:gridCol w="1127584">
                  <a:extLst>
                    <a:ext uri="{9D8B030D-6E8A-4147-A177-3AD203B41FA5}">
                      <a16:colId xmlns:a16="http://schemas.microsoft.com/office/drawing/2014/main" val="3354718273"/>
                    </a:ext>
                  </a:extLst>
                </a:gridCol>
              </a:tblGrid>
              <a:tr h="307304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6308" marR="6308" marT="63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218219"/>
                  </a:ext>
                </a:extLst>
              </a:tr>
              <a:tr h="307304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6308" marR="6308" marT="63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8030777"/>
                  </a:ext>
                </a:extLst>
              </a:tr>
              <a:tr h="33803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55,3%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200333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322582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08" marR="6308" marT="63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2546276"/>
                  </a:ext>
                </a:extLst>
              </a:tr>
              <a:tr h="6043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7784"/>
                  </a:ext>
                </a:extLst>
              </a:tr>
              <a:tr h="322670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FINAL PROPOSED TARGETS BY THE DEPARTMENT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73,6%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8,4%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84,5%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92981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5910992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42,5%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603592"/>
                  </a:ext>
                </a:extLst>
              </a:tr>
              <a:tr h="32267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USAF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70,5%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8,1%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81,0%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1656670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34,8%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9352665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35,7%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41,0%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8317683"/>
                  </a:ext>
                </a:extLst>
              </a:tr>
              <a:tr h="32267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6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private providers of training and development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76,6%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849049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1811825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3608281"/>
                  </a:ext>
                </a:extLst>
              </a:tr>
              <a:tr h="32267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INITIAL PROPOSED TARGETS BY THE DEPARTMENT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76,6%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3226780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413667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750459"/>
                  </a:ext>
                </a:extLst>
              </a:tr>
              <a:tr h="32267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EDUCATION - WORKFORCE PROFILE 2021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64,7%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8720962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19,7%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2348641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08" marR="6308" marT="630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6529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121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0157729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/>
              <a:tblGrid>
                <a:gridCol w="8638902">
                  <a:extLst>
                    <a:ext uri="{9D8B030D-6E8A-4147-A177-3AD203B41FA5}">
                      <a16:colId xmlns:a16="http://schemas.microsoft.com/office/drawing/2014/main" val="1791774071"/>
                    </a:ext>
                  </a:extLst>
                </a:gridCol>
                <a:gridCol w="3553098">
                  <a:extLst>
                    <a:ext uri="{9D8B030D-6E8A-4147-A177-3AD203B41FA5}">
                      <a16:colId xmlns:a16="http://schemas.microsoft.com/office/drawing/2014/main" val="3380709378"/>
                    </a:ext>
                  </a:extLst>
                </a:gridCol>
              </a:tblGrid>
              <a:tr h="191287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PROPOSED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TARGETS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2%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115737"/>
                  </a:ext>
                </a:extLst>
              </a:tr>
              <a:tr h="14377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</a:t>
                      </a:r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TARGETS BY SECTOR / SUB-SECTOR -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NIVERSITIES SOUTH AFRICA (USAF)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841133"/>
                  </a:ext>
                </a:extLst>
              </a:tr>
              <a:tr h="115168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PROPOSED TARGETS BY SECTOR / SUB-SECTOR - Private Providers of Training and Development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8118617"/>
                  </a:ext>
                </a:extLst>
              </a:tr>
              <a:tr h="77747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EDUCATION 2021 - ALL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600" b="1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1,0%</a:t>
                      </a:r>
                    </a:p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3009863"/>
                  </a:ext>
                </a:extLst>
              </a:tr>
              <a:tr h="1578214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EDUCATION 2020 - ALL</a:t>
                      </a:r>
                    </a:p>
                    <a:p>
                      <a:pPr algn="l" fontAlgn="ctr"/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3091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7049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9" descr="Extra3_3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0" name="Title 1"/>
          <p:cNvSpPr txBox="1">
            <a:spLocks/>
          </p:cNvSpPr>
          <p:nvPr/>
        </p:nvSpPr>
        <p:spPr bwMode="auto">
          <a:xfrm>
            <a:off x="8678335" y="4197350"/>
            <a:ext cx="3003551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700" b="1">
                <a:solidFill>
                  <a:srgbClr val="FFAB16"/>
                </a:solidFill>
                <a:latin typeface="Arial" charset="0"/>
              </a:rPr>
              <a:t>Thank </a:t>
            </a:r>
            <a:r>
              <a:rPr lang="en-US" altLang="en-US" sz="2700" b="1">
                <a:solidFill>
                  <a:prstClr val="white"/>
                </a:solidFill>
                <a:latin typeface="Arial" charset="0"/>
              </a:rPr>
              <a:t>You</a:t>
            </a:r>
            <a:r>
              <a:rPr lang="en-US" altLang="en-US" sz="2700" b="1">
                <a:solidFill>
                  <a:srgbClr val="FFAB16"/>
                </a:solidFill>
                <a:latin typeface="Arial" charset="0"/>
              </a:rPr>
              <a:t>…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EF70E3-3FC7-F749-A541-A6D2AA96A296}"/>
              </a:ext>
            </a:extLst>
          </p:cNvPr>
          <p:cNvSpPr txBox="1">
            <a:spLocks/>
          </p:cNvSpPr>
          <p:nvPr/>
        </p:nvSpPr>
        <p:spPr bwMode="auto">
          <a:xfrm>
            <a:off x="7965019" y="989013"/>
            <a:ext cx="4044949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0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3463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32887</TotalTime>
  <Words>1655</Words>
  <Application>Microsoft Office PowerPoint</Application>
  <PresentationFormat>Widescreen</PresentationFormat>
  <Paragraphs>834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Bold</vt:lpstr>
      <vt:lpstr>Calibri</vt:lpstr>
      <vt:lpstr>Gill Sans MT</vt:lpstr>
      <vt:lpstr>Verdana</vt:lpstr>
      <vt:lpstr>Wingdings 2</vt:lpstr>
      <vt:lpstr>Solstice</vt:lpstr>
      <vt:lpstr>Office Theme</vt:lpstr>
      <vt:lpstr>PowerPoint Presentation</vt:lpstr>
      <vt:lpstr>PowerPoint Presentation</vt:lpstr>
      <vt:lpstr>BBBEE – Management Control Scorecard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niresh singh</dc:creator>
  <cp:lastModifiedBy>Thembi Chagonda</cp:lastModifiedBy>
  <cp:revision>408</cp:revision>
  <cp:lastPrinted>2019-06-05T11:46:50Z</cp:lastPrinted>
  <dcterms:created xsi:type="dcterms:W3CDTF">2018-08-18T13:56:52Z</dcterms:created>
  <dcterms:modified xsi:type="dcterms:W3CDTF">2022-08-04T20:06:37Z</dcterms:modified>
</cp:coreProperties>
</file>