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16" r:id="rId5"/>
    <p:sldId id="431" r:id="rId6"/>
    <p:sldId id="427" r:id="rId7"/>
    <p:sldId id="428" r:id="rId8"/>
    <p:sldId id="429" r:id="rId9"/>
    <p:sldId id="430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16"/>
            <p14:sldId id="431"/>
            <p14:sldId id="427"/>
            <p14:sldId id="428"/>
            <p14:sldId id="429"/>
            <p14:sldId id="430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0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64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6/13/2022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 smtClean="0">
                <a:solidFill>
                  <a:srgbClr val="404040"/>
                </a:solidFill>
                <a:latin typeface="Arial Bold" pitchFamily="34" charset="0"/>
              </a:rPr>
              <a:t>14 June 2022</a:t>
            </a:r>
            <a:endParaRPr lang="en-US" altLang="en-US" sz="1800" b="1" dirty="0">
              <a:solidFill>
                <a:srgbClr val="404040"/>
              </a:solidFill>
              <a:latin typeface="Arial Bold" pitchFamily="34" charset="0"/>
            </a:endParaRP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589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Administration &amp; Defence Compulsory Social </a:t>
            </a:r>
            <a:r>
              <a:rPr lang="en-Z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Security Activities Sector</a:t>
            </a:r>
            <a:endParaRPr lang="en-Z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437325"/>
              </p:ext>
            </p:extLst>
          </p:nvPr>
        </p:nvGraphicFramePr>
        <p:xfrm>
          <a:off x="0" y="-12"/>
          <a:ext cx="12192000" cy="7037297"/>
        </p:xfrm>
        <a:graphic>
          <a:graphicData uri="http://schemas.openxmlformats.org/drawingml/2006/table">
            <a:tbl>
              <a:tblPr/>
              <a:tblGrid>
                <a:gridCol w="3831772">
                  <a:extLst>
                    <a:ext uri="{9D8B030D-6E8A-4147-A177-3AD203B41FA5}">
                      <a16:colId xmlns:a16="http://schemas.microsoft.com/office/drawing/2014/main" val="276540403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3357821839"/>
                    </a:ext>
                  </a:extLst>
                </a:gridCol>
                <a:gridCol w="1607736">
                  <a:extLst>
                    <a:ext uri="{9D8B030D-6E8A-4147-A177-3AD203B41FA5}">
                      <a16:colId xmlns:a16="http://schemas.microsoft.com/office/drawing/2014/main" val="4000556262"/>
                    </a:ext>
                  </a:extLst>
                </a:gridCol>
                <a:gridCol w="1607736">
                  <a:extLst>
                    <a:ext uri="{9D8B030D-6E8A-4147-A177-3AD203B41FA5}">
                      <a16:colId xmlns:a16="http://schemas.microsoft.com/office/drawing/2014/main" val="1909325441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3552687808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2762703661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1792686644"/>
                    </a:ext>
                  </a:extLst>
                </a:gridCol>
              </a:tblGrid>
              <a:tr h="21231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383258"/>
                  </a:ext>
                </a:extLst>
              </a:tr>
              <a:tr h="21231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Z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003317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89607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122378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254176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52.7%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791561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47.2%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676107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81.8%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32674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55.6%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787360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190644"/>
                  </a:ext>
                </a:extLst>
              </a:tr>
              <a:tr h="27613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89.0%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122337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556793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962466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84.1%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056762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54.3%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620910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523468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594516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52.8%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55.6%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038597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49364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96.8%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414893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49.6%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54.5%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073187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45.5%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491749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629696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60.1%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912183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39.8%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459342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91.9%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585926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55.8%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05271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44.2%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039271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51216"/>
                  </a:ext>
                </a:extLst>
              </a:tr>
              <a:tr h="2123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55.8%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353020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44.2%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996373"/>
                  </a:ext>
                </a:extLst>
              </a:tr>
              <a:tr h="2123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532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32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" y="0"/>
            <a:ext cx="12191998" cy="892629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835036"/>
              </p:ext>
            </p:extLst>
          </p:nvPr>
        </p:nvGraphicFramePr>
        <p:xfrm>
          <a:off x="2" y="892627"/>
          <a:ext cx="12191997" cy="596537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6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3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3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0265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242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358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5D6A489-C18F-49C9-AFF1-07079C44E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691476"/>
              </p:ext>
            </p:extLst>
          </p:nvPr>
        </p:nvGraphicFramePr>
        <p:xfrm>
          <a:off x="0" y="142519"/>
          <a:ext cx="12192003" cy="6572187"/>
        </p:xfrm>
        <a:graphic>
          <a:graphicData uri="http://schemas.openxmlformats.org/drawingml/2006/table">
            <a:tbl>
              <a:tblPr/>
              <a:tblGrid>
                <a:gridCol w="3133582">
                  <a:extLst>
                    <a:ext uri="{9D8B030D-6E8A-4147-A177-3AD203B41FA5}">
                      <a16:colId xmlns:a16="http://schemas.microsoft.com/office/drawing/2014/main" val="787024715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340590456"/>
                    </a:ext>
                  </a:extLst>
                </a:gridCol>
                <a:gridCol w="1369298">
                  <a:extLst>
                    <a:ext uri="{9D8B030D-6E8A-4147-A177-3AD203B41FA5}">
                      <a16:colId xmlns:a16="http://schemas.microsoft.com/office/drawing/2014/main" val="889159293"/>
                    </a:ext>
                  </a:extLst>
                </a:gridCol>
                <a:gridCol w="1369298">
                  <a:extLst>
                    <a:ext uri="{9D8B030D-6E8A-4147-A177-3AD203B41FA5}">
                      <a16:colId xmlns:a16="http://schemas.microsoft.com/office/drawing/2014/main" val="2460202740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4223370049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4178170340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2398233252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639689045"/>
                    </a:ext>
                  </a:extLst>
                </a:gridCol>
              </a:tblGrid>
              <a:tr h="328733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565916"/>
                  </a:ext>
                </a:extLst>
              </a:tr>
              <a:tr h="328733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119611"/>
                  </a:ext>
                </a:extLst>
              </a:tr>
              <a:tr h="3287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43.6%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55.3%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383334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576282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504601"/>
                  </a:ext>
                </a:extLst>
              </a:tr>
              <a:tr h="6549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28167"/>
                  </a:ext>
                </a:extLst>
              </a:tr>
              <a:tr h="32873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</a:t>
                      </a:r>
                      <a:r>
                        <a:rPr kumimoji="0" lang="en-Z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 BY DEPARTMENT</a:t>
                      </a:r>
                      <a:endParaRPr kumimoji="0" lang="en-Z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181320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016629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080414"/>
                  </a:ext>
                </a:extLst>
              </a:tr>
              <a:tr h="3287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SECTOR /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SUB-SECTOR - DPSA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30895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877040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674747"/>
                  </a:ext>
                </a:extLst>
              </a:tr>
              <a:tr h="3287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</a:t>
                      </a:r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BY DEPARTMENT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47845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743292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936416"/>
                  </a:ext>
                </a:extLst>
              </a:tr>
              <a:tr h="32873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918072"/>
                  </a:ext>
                </a:extLst>
              </a:tr>
              <a:tr h="3287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</a:t>
                      </a:r>
                      <a:r>
                        <a:rPr lang="en-Z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2021 </a:t>
                      </a:r>
                      <a:endParaRPr lang="en-ZA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62.7%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519384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096316"/>
                  </a:ext>
                </a:extLst>
              </a:tr>
              <a:tr h="3287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20.6%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542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60CC821-D4A7-4658-AAB0-3ECE75463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720410"/>
              </p:ext>
            </p:extLst>
          </p:nvPr>
        </p:nvGraphicFramePr>
        <p:xfrm>
          <a:off x="0" y="109182"/>
          <a:ext cx="12192001" cy="6564576"/>
        </p:xfrm>
        <a:graphic>
          <a:graphicData uri="http://schemas.openxmlformats.org/drawingml/2006/table">
            <a:tbl>
              <a:tblPr/>
              <a:tblGrid>
                <a:gridCol w="3133582">
                  <a:extLst>
                    <a:ext uri="{9D8B030D-6E8A-4147-A177-3AD203B41FA5}">
                      <a16:colId xmlns:a16="http://schemas.microsoft.com/office/drawing/2014/main" val="1410138528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3321609620"/>
                    </a:ext>
                  </a:extLst>
                </a:gridCol>
                <a:gridCol w="1369297">
                  <a:extLst>
                    <a:ext uri="{9D8B030D-6E8A-4147-A177-3AD203B41FA5}">
                      <a16:colId xmlns:a16="http://schemas.microsoft.com/office/drawing/2014/main" val="2096295907"/>
                    </a:ext>
                  </a:extLst>
                </a:gridCol>
                <a:gridCol w="1369297">
                  <a:extLst>
                    <a:ext uri="{9D8B030D-6E8A-4147-A177-3AD203B41FA5}">
                      <a16:colId xmlns:a16="http://schemas.microsoft.com/office/drawing/2014/main" val="3200083885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2803831391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4292937419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2548059408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2890235416"/>
                    </a:ext>
                  </a:extLst>
                </a:gridCol>
              </a:tblGrid>
              <a:tr h="32884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042897"/>
                  </a:ext>
                </a:extLst>
              </a:tr>
              <a:tr h="32884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113585"/>
                  </a:ext>
                </a:extLst>
              </a:tr>
              <a:tr h="3288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43.6%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55.3%</a:t>
                      </a:r>
                    </a:p>
                  </a:txBody>
                  <a:tcPr marL="6350" marR="6350" marT="63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549752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44.7%</a:t>
                      </a:r>
                    </a:p>
                  </a:txBody>
                  <a:tcPr marL="6350" marR="6350" marT="63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59843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648653"/>
                  </a:ext>
                </a:extLst>
              </a:tr>
              <a:tr h="6453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427064"/>
                  </a:ext>
                </a:extLst>
              </a:tr>
              <a:tr h="32884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 PROPOSED TARGET BY DEPARTMENT</a:t>
                      </a:r>
                      <a:endParaRPr kumimoji="0" lang="en-Z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946788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401882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543255"/>
                  </a:ext>
                </a:extLst>
              </a:tr>
              <a:tr h="3288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SECTOR / SUB-SECTOR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933215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776110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807452"/>
                  </a:ext>
                </a:extLst>
              </a:tr>
              <a:tr h="32884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INITIAL PROPOSED TARGET BY DEPARTMENT</a:t>
                      </a:r>
                      <a:endParaRPr kumimoji="0" lang="en-Z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17400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686644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102094"/>
                  </a:ext>
                </a:extLst>
              </a:tr>
              <a:tr h="328847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911127"/>
                  </a:ext>
                </a:extLst>
              </a:tr>
              <a:tr h="3288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</a:t>
                      </a:r>
                      <a:r>
                        <a:rPr lang="en-Z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2021 </a:t>
                      </a:r>
                      <a:endParaRPr lang="en-ZA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65.0%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847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37.3%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113346"/>
                  </a:ext>
                </a:extLst>
              </a:tr>
              <a:tr h="3288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83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20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BBABC82-A022-42C5-984A-3CAA9A83F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395375"/>
              </p:ext>
            </p:extLst>
          </p:nvPr>
        </p:nvGraphicFramePr>
        <p:xfrm>
          <a:off x="0" y="177422"/>
          <a:ext cx="12191998" cy="6660576"/>
        </p:xfrm>
        <a:graphic>
          <a:graphicData uri="http://schemas.openxmlformats.org/drawingml/2006/table">
            <a:tbl>
              <a:tblPr/>
              <a:tblGrid>
                <a:gridCol w="3133581">
                  <a:extLst>
                    <a:ext uri="{9D8B030D-6E8A-4147-A177-3AD203B41FA5}">
                      <a16:colId xmlns:a16="http://schemas.microsoft.com/office/drawing/2014/main" val="2107720354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1621531611"/>
                    </a:ext>
                  </a:extLst>
                </a:gridCol>
                <a:gridCol w="1369296">
                  <a:extLst>
                    <a:ext uri="{9D8B030D-6E8A-4147-A177-3AD203B41FA5}">
                      <a16:colId xmlns:a16="http://schemas.microsoft.com/office/drawing/2014/main" val="3622873718"/>
                    </a:ext>
                  </a:extLst>
                </a:gridCol>
                <a:gridCol w="1369296">
                  <a:extLst>
                    <a:ext uri="{9D8B030D-6E8A-4147-A177-3AD203B41FA5}">
                      <a16:colId xmlns:a16="http://schemas.microsoft.com/office/drawing/2014/main" val="2480873890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3116106306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2495846214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476708521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2018525181"/>
                    </a:ext>
                  </a:extLst>
                </a:gridCol>
              </a:tblGrid>
              <a:tr h="333656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249046"/>
                  </a:ext>
                </a:extLst>
              </a:tr>
              <a:tr h="333656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374541"/>
                  </a:ext>
                </a:extLst>
              </a:tr>
              <a:tr h="33365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43.6%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55.3%</a:t>
                      </a:r>
                    </a:p>
                  </a:txBody>
                  <a:tcPr marL="6350" marR="6350" marT="63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607714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44.7%</a:t>
                      </a:r>
                    </a:p>
                  </a:txBody>
                  <a:tcPr marL="6350" marR="6350" marT="63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640367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658487"/>
                  </a:ext>
                </a:extLst>
              </a:tr>
              <a:tr h="6547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232743"/>
                  </a:ext>
                </a:extLst>
              </a:tr>
              <a:tr h="33365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 PROPOSED TARGET BY DEPARTMENT</a:t>
                      </a:r>
                      <a:endParaRPr kumimoji="0" lang="en-Z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588858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672456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87487"/>
                  </a:ext>
                </a:extLst>
              </a:tr>
              <a:tr h="33365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SECTOR / SUB-SECTOR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900153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74060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544224"/>
                  </a:ext>
                </a:extLst>
              </a:tr>
              <a:tr h="33365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INITIAL PROPOSED TARGET BY DEPARTMENT</a:t>
                      </a:r>
                      <a:endParaRPr kumimoji="0" lang="en-Z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90540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479694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900359"/>
                  </a:ext>
                </a:extLst>
              </a:tr>
              <a:tr h="333656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544773"/>
                  </a:ext>
                </a:extLst>
              </a:tr>
              <a:tr h="33365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</a:t>
                      </a:r>
                      <a:r>
                        <a:rPr lang="en-Z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2021 </a:t>
                      </a:r>
                      <a:endParaRPr lang="en-ZA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63.6%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682474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37.5%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652058"/>
                  </a:ext>
                </a:extLst>
              </a:tr>
              <a:tr h="3336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32.3%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88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21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F4AA25-1670-46E9-905B-2B0F1B9EB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867070"/>
              </p:ext>
            </p:extLst>
          </p:nvPr>
        </p:nvGraphicFramePr>
        <p:xfrm>
          <a:off x="0" y="136478"/>
          <a:ext cx="12192001" cy="6773904"/>
        </p:xfrm>
        <a:graphic>
          <a:graphicData uri="http://schemas.openxmlformats.org/drawingml/2006/table">
            <a:tbl>
              <a:tblPr/>
              <a:tblGrid>
                <a:gridCol w="3133582">
                  <a:extLst>
                    <a:ext uri="{9D8B030D-6E8A-4147-A177-3AD203B41FA5}">
                      <a16:colId xmlns:a16="http://schemas.microsoft.com/office/drawing/2014/main" val="3076075866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373147375"/>
                    </a:ext>
                  </a:extLst>
                </a:gridCol>
                <a:gridCol w="1369297">
                  <a:extLst>
                    <a:ext uri="{9D8B030D-6E8A-4147-A177-3AD203B41FA5}">
                      <a16:colId xmlns:a16="http://schemas.microsoft.com/office/drawing/2014/main" val="226588393"/>
                    </a:ext>
                  </a:extLst>
                </a:gridCol>
                <a:gridCol w="1369297">
                  <a:extLst>
                    <a:ext uri="{9D8B030D-6E8A-4147-A177-3AD203B41FA5}">
                      <a16:colId xmlns:a16="http://schemas.microsoft.com/office/drawing/2014/main" val="334644757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1469852316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3071952871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878867999"/>
                    </a:ext>
                  </a:extLst>
                </a:gridCol>
                <a:gridCol w="1263965">
                  <a:extLst>
                    <a:ext uri="{9D8B030D-6E8A-4147-A177-3AD203B41FA5}">
                      <a16:colId xmlns:a16="http://schemas.microsoft.com/office/drawing/2014/main" val="2727447395"/>
                    </a:ext>
                  </a:extLst>
                </a:gridCol>
              </a:tblGrid>
              <a:tr h="339333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221142"/>
                  </a:ext>
                </a:extLst>
              </a:tr>
              <a:tr h="339333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769703"/>
                  </a:ext>
                </a:extLst>
              </a:tr>
              <a:tr h="3393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43.6%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55.3%</a:t>
                      </a:r>
                    </a:p>
                  </a:txBody>
                  <a:tcPr marL="6350" marR="6350" marT="63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371274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44.7%</a:t>
                      </a:r>
                    </a:p>
                  </a:txBody>
                  <a:tcPr marL="6350" marR="6350" marT="63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096436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96107"/>
                  </a:ext>
                </a:extLst>
              </a:tr>
              <a:tr h="6659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477281"/>
                  </a:ext>
                </a:extLst>
              </a:tr>
              <a:tr h="33933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 PROPOSED TARGET BY DEPARTMENT</a:t>
                      </a:r>
                      <a:endParaRPr kumimoji="0" lang="en-Z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802632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013272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574418"/>
                  </a:ext>
                </a:extLst>
              </a:tr>
              <a:tr h="3393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SECTOR / SUB-SECTOR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093983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955464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240709"/>
                  </a:ext>
                </a:extLst>
              </a:tr>
              <a:tr h="3393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</a:t>
                      </a:r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BY DEPARTMENT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524408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165547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55851"/>
                  </a:ext>
                </a:extLst>
              </a:tr>
              <a:tr h="33933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430351"/>
                  </a:ext>
                </a:extLst>
              </a:tr>
              <a:tr h="3393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</a:t>
                      </a:r>
                      <a:r>
                        <a:rPr lang="en-Z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2021 </a:t>
                      </a:r>
                      <a:endParaRPr lang="en-ZA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75.1%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90.3%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45724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58.9%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414496"/>
                  </a:ext>
                </a:extLst>
              </a:tr>
              <a:tr h="33933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31.4%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24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003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A8A9A74-587A-4D66-BAAB-884CEEFA8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083980"/>
              </p:ext>
            </p:extLst>
          </p:nvPr>
        </p:nvGraphicFramePr>
        <p:xfrm>
          <a:off x="0" y="-4"/>
          <a:ext cx="12192000" cy="6858003"/>
        </p:xfrm>
        <a:graphic>
          <a:graphicData uri="http://schemas.openxmlformats.org/drawingml/2006/table">
            <a:tbl>
              <a:tblPr/>
              <a:tblGrid>
                <a:gridCol w="8687713">
                  <a:extLst>
                    <a:ext uri="{9D8B030D-6E8A-4147-A177-3AD203B41FA5}">
                      <a16:colId xmlns:a16="http://schemas.microsoft.com/office/drawing/2014/main" val="3842726875"/>
                    </a:ext>
                  </a:extLst>
                </a:gridCol>
                <a:gridCol w="3504287">
                  <a:extLst>
                    <a:ext uri="{9D8B030D-6E8A-4147-A177-3AD203B41FA5}">
                      <a16:colId xmlns:a16="http://schemas.microsoft.com/office/drawing/2014/main" val="2945320104"/>
                    </a:ext>
                  </a:extLst>
                </a:gridCol>
              </a:tblGrid>
              <a:tr h="91927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DISABILITY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646223"/>
                  </a:ext>
                </a:extLst>
              </a:tr>
              <a:tr h="81421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 PROPOSED TARGETS BY DEPARTMENT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72998"/>
                  </a:ext>
                </a:extLst>
              </a:tr>
              <a:tr h="158465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TARGETS BY SECTOR / 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SUB-SECTOR -DPSA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00031"/>
                  </a:ext>
                </a:extLst>
              </a:tr>
              <a:tr h="15846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DEPARTMENT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</a:t>
                      </a: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957505"/>
                  </a:ext>
                </a:extLst>
              </a:tr>
              <a:tr h="370551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712334"/>
                  </a:ext>
                </a:extLst>
              </a:tr>
              <a:tr h="1584654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</a:t>
                      </a:r>
                      <a:r>
                        <a:rPr lang="en-ZA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PROFILE </a:t>
                      </a:r>
                      <a:r>
                        <a:rPr lang="en-ZA" sz="1800" b="1" i="0" u="none" strike="noStrike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2021 </a:t>
                      </a:r>
                      <a:endParaRPr lang="en-ZA" sz="1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699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4485</TotalTime>
  <Words>1440</Words>
  <Application>Microsoft Office PowerPoint</Application>
  <PresentationFormat>Widescreen</PresentationFormat>
  <Paragraphs>770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ＭＳ Ｐゴシック</vt:lpstr>
      <vt:lpstr>Arial</vt:lpstr>
      <vt:lpstr>Arial Bold</vt:lpstr>
      <vt:lpstr>Calibri</vt:lpstr>
      <vt:lpstr>Gill Sans MT</vt:lpstr>
      <vt:lpstr>Times New Roman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Jullian Mohale (HQ)</cp:lastModifiedBy>
  <cp:revision>334</cp:revision>
  <cp:lastPrinted>2019-06-05T11:46:50Z</cp:lastPrinted>
  <dcterms:created xsi:type="dcterms:W3CDTF">2018-08-18T13:56:52Z</dcterms:created>
  <dcterms:modified xsi:type="dcterms:W3CDTF">2022-06-13T14:18:22Z</dcterms:modified>
</cp:coreProperties>
</file>