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48" r:id="rId3"/>
    <p:sldId id="433" r:id="rId4"/>
    <p:sldId id="416" r:id="rId5"/>
    <p:sldId id="427" r:id="rId6"/>
    <p:sldId id="428" r:id="rId7"/>
    <p:sldId id="429" r:id="rId8"/>
    <p:sldId id="430" r:id="rId9"/>
    <p:sldId id="431" r:id="rId10"/>
    <p:sldId id="432" r:id="rId11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0CB1AF4-8897-48D3-B3A5-1B1E88EA14DA}">
          <p14:sldIdLst>
            <p14:sldId id="348"/>
            <p14:sldId id="433"/>
            <p14:sldId id="416"/>
            <p14:sldId id="427"/>
            <p14:sldId id="428"/>
            <p14:sldId id="429"/>
            <p14:sldId id="430"/>
            <p14:sldId id="431"/>
            <p14:sldId id="432"/>
          </p14:sldIdLst>
        </p14:section>
        <p14:section name="Untitled Section" id="{882D0995-C826-4603-B626-D59ED8627D7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0" autoAdjust="0"/>
    <p:restoredTop sz="94660" autoAdjust="0"/>
  </p:normalViewPr>
  <p:slideViewPr>
    <p:cSldViewPr snapToGrid="0">
      <p:cViewPr varScale="1">
        <p:scale>
          <a:sx n="70" d="100"/>
          <a:sy n="70" d="100"/>
        </p:scale>
        <p:origin x="750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82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2022/01/18</a:t>
            </a:fld>
            <a:endParaRPr lang="en-Z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8A6E1-448C-9B40-A1F2-B3593F0D28DF}" type="datetime1">
              <a:rPr lang="en-US" altLang="en-US"/>
              <a:pPr>
                <a:defRPr/>
              </a:pPr>
              <a:t>1/18/2022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106C2-BF0C-8046-9CFF-50B6C670F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657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09AC3-91D8-0F48-890F-2F00080E3A70}" type="datetime1">
              <a:rPr lang="en-US" altLang="en-US"/>
              <a:pPr>
                <a:defRPr/>
              </a:pPr>
              <a:t>1/18/2022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AC414-3863-0A4F-922A-7C0CD4650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53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6A594-860F-AC40-AAFA-0CB21C975B5E}" type="datetime1">
              <a:rPr lang="en-US" altLang="en-US"/>
              <a:pPr>
                <a:defRPr/>
              </a:pPr>
              <a:t>1/18/2022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8A73D-C516-AE4C-A34D-343BFC829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032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300A9-AB58-4D4E-91D0-40F99FC168E1}" type="datetime1">
              <a:rPr lang="en-US" altLang="en-US"/>
              <a:pPr>
                <a:defRPr/>
              </a:pPr>
              <a:t>1/18/2022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D8F30-13D5-314C-95C1-23F121E0AE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898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B8E3B-F90C-CE4C-B2C0-71C3943B86DA}" type="datetime1">
              <a:rPr lang="en-US" altLang="en-US"/>
              <a:pPr>
                <a:defRPr/>
              </a:pPr>
              <a:t>1/18/2022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6D1B6-9D35-E142-A6DF-6611F51E26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2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F9A52-49C3-2B4C-A4BF-69322EF34EB5}" type="datetime1">
              <a:rPr lang="en-US" altLang="en-US"/>
              <a:pPr>
                <a:defRPr/>
              </a:pPr>
              <a:t>1/18/2022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E0AE0-A3FC-FE41-BBD5-A1A861DDEB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353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09D85-AAC9-024B-859D-D0F0A2DA67BA}" type="datetime1">
              <a:rPr lang="en-US" altLang="en-US"/>
              <a:pPr>
                <a:defRPr/>
              </a:pPr>
              <a:t>1/18/2022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14EA2-522F-6549-869B-3E8237C224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060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BC96E-0DE0-444E-9053-1533D611E692}" type="datetime1">
              <a:rPr lang="en-US" altLang="en-US"/>
              <a:pPr>
                <a:defRPr/>
              </a:pPr>
              <a:t>1/18/2022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9FFB-3560-2347-94DF-ECEF338154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38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84A4-AA03-564E-A64F-8F0777D3428E}" type="datetime1">
              <a:rPr lang="en-US" altLang="en-US"/>
              <a:pPr>
                <a:defRPr/>
              </a:pPr>
              <a:t>1/18/2022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52E2-5825-7949-8A9F-6264969B54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601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45ACD-28A5-754C-AC7F-985228495FAE}" type="datetime1">
              <a:rPr lang="en-US" altLang="en-US"/>
              <a:pPr>
                <a:defRPr/>
              </a:pPr>
              <a:t>1/18/2022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72526-5DE4-9448-BFAB-865881B5FF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207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0358-04F9-AA48-8CA6-0FACDAFC9150}" type="datetime1">
              <a:rPr lang="en-US" altLang="en-US"/>
              <a:pPr>
                <a:defRPr/>
              </a:pPr>
              <a:t>1/18/2022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D907-11B3-EE46-9E8E-03367B624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48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2022/01/18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2022/01/18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2022/01/18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2022/01/18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2022/01/18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2022/01/18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BBB1EE-07D3-4BCD-A53E-3493FADAE931}" type="datetimeFigureOut">
              <a:rPr lang="en-ZA" smtClean="0"/>
              <a:t>2022/01/18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Z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372742-0B14-F54F-9711-346885847FA5}" type="datetime1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1/18/2022</a:t>
            </a:fld>
            <a:endParaRPr lang="en-US" altLang="en-US">
              <a:ea typeface="ＭＳ Ｐゴシック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FCA026-D70E-2549-82C1-258494C76DCA}" type="slidenum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452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New_Powerpoint presentation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itle 16"/>
          <p:cNvSpPr txBox="1">
            <a:spLocks/>
          </p:cNvSpPr>
          <p:nvPr/>
        </p:nvSpPr>
        <p:spPr bwMode="auto">
          <a:xfrm>
            <a:off x="912285" y="404814"/>
            <a:ext cx="10678583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3000" b="1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5364" name="Subtitle 17"/>
          <p:cNvSpPr txBox="1">
            <a:spLocks/>
          </p:cNvSpPr>
          <p:nvPr/>
        </p:nvSpPr>
        <p:spPr bwMode="auto">
          <a:xfrm>
            <a:off x="334434" y="2759075"/>
            <a:ext cx="211243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None/>
            </a:pPr>
            <a:r>
              <a:rPr lang="en-US" altLang="en-US" sz="1400" b="1">
                <a:solidFill>
                  <a:srgbClr val="404040"/>
                </a:solidFill>
                <a:latin typeface="Arial Bold" pitchFamily="34" charset="0"/>
              </a:rPr>
              <a:t>11 </a:t>
            </a:r>
            <a:r>
              <a:rPr lang="en-US" altLang="en-US" sz="1400" b="1" dirty="0">
                <a:solidFill>
                  <a:srgbClr val="404040"/>
                </a:solidFill>
                <a:latin typeface="Arial Bold" pitchFamily="34" charset="0"/>
              </a:rPr>
              <a:t>NOV 2021</a:t>
            </a:r>
            <a:r>
              <a:rPr lang="en-US" altLang="en-US" sz="1800" b="1" dirty="0">
                <a:solidFill>
                  <a:srgbClr val="404040"/>
                </a:solidFill>
                <a:latin typeface="Arial Bold" pitchFamily="34" charset="0"/>
              </a:rPr>
              <a:t> </a:t>
            </a:r>
          </a:p>
        </p:txBody>
      </p:sp>
      <p:pic>
        <p:nvPicPr>
          <p:cNvPr id="1536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351" y="5913439"/>
            <a:ext cx="1667933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itle 16"/>
          <p:cNvSpPr txBox="1">
            <a:spLocks/>
          </p:cNvSpPr>
          <p:nvPr/>
        </p:nvSpPr>
        <p:spPr bwMode="auto">
          <a:xfrm>
            <a:off x="1115484" y="260350"/>
            <a:ext cx="1067858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3000" b="1" dirty="0">
                <a:solidFill>
                  <a:prstClr val="black"/>
                </a:solidFill>
                <a:latin typeface="Arial" charset="0"/>
              </a:rPr>
              <a:t> </a:t>
            </a:r>
          </a:p>
        </p:txBody>
      </p:sp>
      <p:sp>
        <p:nvSpPr>
          <p:cNvPr id="15367" name="TextBox 1"/>
          <p:cNvSpPr txBox="1">
            <a:spLocks noChangeArrowheads="1"/>
          </p:cNvSpPr>
          <p:nvPr/>
        </p:nvSpPr>
        <p:spPr bwMode="auto">
          <a:xfrm>
            <a:off x="204716" y="562768"/>
            <a:ext cx="11629568" cy="1311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endParaRPr lang="en-US" altLang="en-US" sz="3200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2800" b="1" dirty="0">
                <a:solidFill>
                  <a:prstClr val="black"/>
                </a:solidFill>
                <a:latin typeface="Arial" charset="0"/>
              </a:rPr>
              <a:t>ADMINISTRATION &amp; SUPPORT ACTIVITIES SECTOR ENGAGEMENT – INCLUDING PROPOSED TARGETS BY CAPES</a:t>
            </a:r>
          </a:p>
        </p:txBody>
      </p:sp>
    </p:spTree>
    <p:extLst>
      <p:ext uri="{BB962C8B-B14F-4D97-AF65-F5344CB8AC3E}">
        <p14:creationId xmlns:p14="http://schemas.microsoft.com/office/powerpoint/2010/main" val="3141741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-2"/>
          <a:ext cx="12191999" cy="6858002"/>
        </p:xfrm>
        <a:graphic>
          <a:graphicData uri="http://schemas.openxmlformats.org/drawingml/2006/table">
            <a:tbl>
              <a:tblPr/>
              <a:tblGrid>
                <a:gridCol w="3809997">
                  <a:extLst>
                    <a:ext uri="{9D8B030D-6E8A-4147-A177-3AD203B41FA5}">
                      <a16:colId xmlns:a16="http://schemas.microsoft.com/office/drawing/2014/main" val="110218838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3139687555"/>
                    </a:ext>
                  </a:extLst>
                </a:gridCol>
                <a:gridCol w="1600199">
                  <a:extLst>
                    <a:ext uri="{9D8B030D-6E8A-4147-A177-3AD203B41FA5}">
                      <a16:colId xmlns:a16="http://schemas.microsoft.com/office/drawing/2014/main" val="1107610476"/>
                    </a:ext>
                  </a:extLst>
                </a:gridCol>
                <a:gridCol w="1600199">
                  <a:extLst>
                    <a:ext uri="{9D8B030D-6E8A-4147-A177-3AD203B41FA5}">
                      <a16:colId xmlns:a16="http://schemas.microsoft.com/office/drawing/2014/main" val="2799097031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1041620920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1800220699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3769921020"/>
                    </a:ext>
                  </a:extLst>
                </a:gridCol>
              </a:tblGrid>
              <a:tr h="20201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(*Source: Statistics South Africa, (QLFS, Quarter3 2020)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6820575"/>
                  </a:ext>
                </a:extLst>
              </a:tr>
              <a:tr h="208979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EAP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AFRICAN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COLOURED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459154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371381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4181400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6919839"/>
                  </a:ext>
                </a:extLst>
              </a:tr>
              <a:tr h="219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420644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47,4%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3384272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85,6%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101,9%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963619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Free State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8036268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45,9%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3014698"/>
                  </a:ext>
                </a:extLst>
              </a:tr>
              <a:tr h="31346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100,1%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953757"/>
                  </a:ext>
                </a:extLst>
              </a:tr>
              <a:tr h="219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Gauteng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707910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43,3%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589040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13,0%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3058399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KwaZulu-Natal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8717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143480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86,1%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239635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Limpopo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042142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43,4%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51932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97,2%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1584728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Mpumalanga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418229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45,7%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7717060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92,2%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683048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West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59,7%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2770726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40,3%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460008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799333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24,2%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60,9%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29252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39,1%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8882436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47,8%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701775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21,7%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61662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55429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38437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091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371" y="274638"/>
            <a:ext cx="11661213" cy="61799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ZA" sz="3200" dirty="0">
                <a:latin typeface="Calibri" panose="020F0502020204030204" pitchFamily="34" charset="0"/>
              </a:rPr>
              <a:t>BBBEE – Management Control Scorecard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448662"/>
              </p:ext>
            </p:extLst>
          </p:nvPr>
        </p:nvGraphicFramePr>
        <p:xfrm>
          <a:off x="2" y="1186543"/>
          <a:ext cx="12094029" cy="53676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31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 Female</a:t>
                      </a: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/>
                        <a:t> Top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50%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25%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Senior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60%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984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Professionally Qualified/ Middle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75%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Skilled Technical/Junior</a:t>
                      </a:r>
                      <a:r>
                        <a:rPr lang="en-ZA" sz="1800" b="1" baseline="0" dirty="0"/>
                        <a:t>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88%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44%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Employees with disabilities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 gridSpan="2">
                  <a:txBody>
                    <a:bodyPr/>
                    <a:lstStyle/>
                    <a:p>
                      <a:pPr marL="533400" indent="0"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21924" marR="121924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849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707621"/>
              </p:ext>
            </p:extLst>
          </p:nvPr>
        </p:nvGraphicFramePr>
        <p:xfrm>
          <a:off x="1" y="-2"/>
          <a:ext cx="12191998" cy="6858001"/>
        </p:xfrm>
        <a:graphic>
          <a:graphicData uri="http://schemas.openxmlformats.org/drawingml/2006/table">
            <a:tbl>
              <a:tblPr/>
              <a:tblGrid>
                <a:gridCol w="3444065">
                  <a:extLst>
                    <a:ext uri="{9D8B030D-6E8A-4147-A177-3AD203B41FA5}">
                      <a16:colId xmlns:a16="http://schemas.microsoft.com/office/drawing/2014/main" val="295510014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910512350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4215779612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7096640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772048747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92226502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47554548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032521407"/>
                    </a:ext>
                  </a:extLst>
                </a:gridCol>
              </a:tblGrid>
              <a:tr h="335902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7990838"/>
                  </a:ext>
                </a:extLst>
              </a:tr>
              <a:tr h="33590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7073092"/>
                  </a:ext>
                </a:extLst>
              </a:tr>
              <a:tr h="36949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9873949"/>
                  </a:ext>
                </a:extLst>
              </a:tr>
              <a:tr h="33590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233366"/>
                  </a:ext>
                </a:extLst>
              </a:tr>
              <a:tr h="33590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564496"/>
                  </a:ext>
                </a:extLst>
              </a:tr>
              <a:tr h="8901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0542847"/>
                  </a:ext>
                </a:extLst>
              </a:tr>
              <a:tr h="306791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PROPOSED TARGETS BY DEPARTMENT AFTER SUBMISSIONS</a:t>
                      </a:r>
                      <a:endParaRPr kumimoji="0" lang="en-Z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093381"/>
                  </a:ext>
                </a:extLst>
              </a:tr>
              <a:tr h="30679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246246"/>
                  </a:ext>
                </a:extLst>
              </a:tr>
              <a:tr h="30679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909097"/>
                  </a:ext>
                </a:extLst>
              </a:tr>
              <a:tr h="35269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</a:t>
                      </a:r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CAPES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45,7%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0558699"/>
                  </a:ext>
                </a:extLst>
              </a:tr>
              <a:tr h="36949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940575"/>
                  </a:ext>
                </a:extLst>
              </a:tr>
              <a:tr h="30679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4737458"/>
                  </a:ext>
                </a:extLst>
              </a:tr>
              <a:tr h="33590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323353"/>
                  </a:ext>
                </a:extLst>
              </a:tr>
              <a:tr h="30679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004260"/>
                  </a:ext>
                </a:extLst>
              </a:tr>
              <a:tr h="31910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1082442"/>
                  </a:ext>
                </a:extLst>
              </a:tr>
              <a:tr h="335902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879269"/>
                  </a:ext>
                </a:extLst>
              </a:tr>
              <a:tr h="33590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474800"/>
                  </a:ext>
                </a:extLst>
              </a:tr>
              <a:tr h="33590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332762"/>
                  </a:ext>
                </a:extLst>
              </a:tr>
              <a:tr h="33590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707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020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852334"/>
              </p:ext>
            </p:extLst>
          </p:nvPr>
        </p:nvGraphicFramePr>
        <p:xfrm>
          <a:off x="-1" y="4"/>
          <a:ext cx="12191999" cy="6857992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116043226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932019431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495830531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93687864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92233678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99457225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829967963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422081499"/>
                    </a:ext>
                  </a:extLst>
                </a:gridCol>
              </a:tblGrid>
              <a:tr h="343472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41332"/>
                  </a:ext>
                </a:extLst>
              </a:tr>
              <a:tr h="34347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983230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9487494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6583513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388627"/>
                  </a:ext>
                </a:extLst>
              </a:tr>
              <a:tr h="6754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8051564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PROPOSED TARGETS BY DEPARTMENT AFTER SUBMISSIONS</a:t>
                      </a:r>
                      <a:endParaRPr kumimoji="0" lang="en-Z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035565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0962106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17519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CAPES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54,4%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3164869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974420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3928264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1423942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5385598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7926576"/>
                  </a:ext>
                </a:extLst>
              </a:tr>
              <a:tr h="343472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3287137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1900874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443807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3753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121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767188"/>
              </p:ext>
            </p:extLst>
          </p:nvPr>
        </p:nvGraphicFramePr>
        <p:xfrm>
          <a:off x="-1" y="4"/>
          <a:ext cx="12191999" cy="6857992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391812879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773232966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2450687197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2156904693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34535573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044776657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348010423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964569190"/>
                    </a:ext>
                  </a:extLst>
                </a:gridCol>
              </a:tblGrid>
              <a:tr h="343472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621787"/>
                  </a:ext>
                </a:extLst>
              </a:tr>
              <a:tr h="34347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210765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5772639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2746831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4674702"/>
                  </a:ext>
                </a:extLst>
              </a:tr>
              <a:tr h="6754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0386015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TARGETS BY DEPARTMENT AFTER SUBMISSIONS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4444056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7388657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5350966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CAPES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5332784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047128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2001147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0646793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6179964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529745"/>
                  </a:ext>
                </a:extLst>
              </a:tr>
              <a:tr h="343472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994981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5380549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528822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432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7003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187347"/>
              </p:ext>
            </p:extLst>
          </p:nvPr>
        </p:nvGraphicFramePr>
        <p:xfrm>
          <a:off x="-1" y="4"/>
          <a:ext cx="12191999" cy="6857992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2822980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216605913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47403800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489116103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03352666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352149427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8774492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132494122"/>
                    </a:ext>
                  </a:extLst>
                </a:gridCol>
              </a:tblGrid>
              <a:tr h="343472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2612588"/>
                  </a:ext>
                </a:extLst>
              </a:tr>
              <a:tr h="343472">
                <a:tc>
                  <a:txBody>
                    <a:bodyPr/>
                    <a:lstStyle/>
                    <a:p>
                      <a:pPr algn="l" fontAlgn="b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006819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1106993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016849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6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401474"/>
                  </a:ext>
                </a:extLst>
              </a:tr>
              <a:tr h="67549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0204393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PROPOSED TARGETS BY DEPARTMENT AFTER SUBMISSIONS</a:t>
                      </a:r>
                      <a:endParaRPr kumimoji="0" lang="en-ZA" sz="16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590052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9694914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6313561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CAPES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40773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8565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967935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2067725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4290766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700367"/>
                  </a:ext>
                </a:extLst>
              </a:tr>
              <a:tr h="343472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783760"/>
                  </a:ext>
                </a:extLst>
              </a:tr>
              <a:tr h="343472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9201730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350499"/>
                  </a:ext>
                </a:extLst>
              </a:tr>
              <a:tr h="343472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0638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69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9FE33E1-46B7-47D2-BAE6-E8A908A8EC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846755"/>
              </p:ext>
            </p:extLst>
          </p:nvPr>
        </p:nvGraphicFramePr>
        <p:xfrm>
          <a:off x="95534" y="-1"/>
          <a:ext cx="12096466" cy="6701053"/>
        </p:xfrm>
        <a:graphic>
          <a:graphicData uri="http://schemas.openxmlformats.org/drawingml/2006/table">
            <a:tbl>
              <a:tblPr/>
              <a:tblGrid>
                <a:gridCol w="8619637">
                  <a:extLst>
                    <a:ext uri="{9D8B030D-6E8A-4147-A177-3AD203B41FA5}">
                      <a16:colId xmlns:a16="http://schemas.microsoft.com/office/drawing/2014/main" val="1976818048"/>
                    </a:ext>
                  </a:extLst>
                </a:gridCol>
                <a:gridCol w="3476829">
                  <a:extLst>
                    <a:ext uri="{9D8B030D-6E8A-4147-A177-3AD203B41FA5}">
                      <a16:colId xmlns:a16="http://schemas.microsoft.com/office/drawing/2014/main" val="3778783648"/>
                    </a:ext>
                  </a:extLst>
                </a:gridCol>
              </a:tblGrid>
              <a:tr h="127525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DISABILITY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4895287"/>
                  </a:ext>
                </a:extLst>
              </a:tr>
              <a:tr h="1275257">
                <a:tc>
                  <a:txBody>
                    <a:bodyPr/>
                    <a:lstStyle/>
                    <a:p>
                      <a:pPr algn="l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AGREED TARGET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715061"/>
                  </a:ext>
                </a:extLst>
              </a:tr>
              <a:tr h="12752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5103852"/>
                  </a:ext>
                </a:extLst>
              </a:tr>
              <a:tr h="1275257">
                <a:tc>
                  <a:txBody>
                    <a:bodyPr/>
                    <a:lstStyle/>
                    <a:p>
                      <a:pPr algn="l" fontAlgn="ctr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 DEPARTMENT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6267260"/>
                  </a:ext>
                </a:extLst>
              </a:tr>
              <a:tr h="324768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9793"/>
                  </a:ext>
                </a:extLst>
              </a:tr>
              <a:tr h="1275257">
                <a:tc>
                  <a:txBody>
                    <a:bodyPr/>
                    <a:lstStyle/>
                    <a:p>
                      <a:pPr algn="l" fontAlgn="ctr"/>
                      <a:r>
                        <a:rPr lang="en-ZA" sz="18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8519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0498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 descr="Extra3_3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Title 1"/>
          <p:cNvSpPr txBox="1">
            <a:spLocks/>
          </p:cNvSpPr>
          <p:nvPr/>
        </p:nvSpPr>
        <p:spPr bwMode="auto">
          <a:xfrm>
            <a:off x="8678335" y="4197350"/>
            <a:ext cx="3003551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Thank </a:t>
            </a:r>
            <a:r>
              <a:rPr lang="en-US" altLang="en-US" sz="2700" b="1">
                <a:solidFill>
                  <a:prstClr val="white"/>
                </a:solidFill>
                <a:latin typeface="Arial" charset="0"/>
              </a:rPr>
              <a:t>You</a:t>
            </a: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EF70E3-3FC7-F749-A541-A6D2AA96A296}"/>
              </a:ext>
            </a:extLst>
          </p:cNvPr>
          <p:cNvSpPr txBox="1">
            <a:spLocks/>
          </p:cNvSpPr>
          <p:nvPr/>
        </p:nvSpPr>
        <p:spPr bwMode="auto">
          <a:xfrm>
            <a:off x="7965019" y="989013"/>
            <a:ext cx="4044949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463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420</TotalTime>
  <Words>1442</Words>
  <Application>Microsoft Office PowerPoint</Application>
  <PresentationFormat>Widescreen</PresentationFormat>
  <Paragraphs>771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Bold</vt:lpstr>
      <vt:lpstr>Calibri</vt:lpstr>
      <vt:lpstr>Gill Sans MT</vt:lpstr>
      <vt:lpstr>Verdana</vt:lpstr>
      <vt:lpstr>Wingdings 2</vt:lpstr>
      <vt:lpstr>Solstice</vt:lpstr>
      <vt:lpstr>Office Theme</vt:lpstr>
      <vt:lpstr>PowerPoint Presentation</vt:lpstr>
      <vt:lpstr>PowerPoint Presentation</vt:lpstr>
      <vt:lpstr>BBBEE – Management Control Scorecard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niresh singh</dc:creator>
  <cp:lastModifiedBy>Menet Hamel</cp:lastModifiedBy>
  <cp:revision>330</cp:revision>
  <cp:lastPrinted>2019-06-05T11:46:50Z</cp:lastPrinted>
  <dcterms:created xsi:type="dcterms:W3CDTF">2018-08-18T13:56:52Z</dcterms:created>
  <dcterms:modified xsi:type="dcterms:W3CDTF">2022-01-18T05:40:42Z</dcterms:modified>
</cp:coreProperties>
</file>