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30" r:id="rId6"/>
    <p:sldId id="427" r:id="rId7"/>
    <p:sldId id="428" r:id="rId8"/>
    <p:sldId id="429" r:id="rId9"/>
    <p:sldId id="431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30"/>
            <p14:sldId id="427"/>
            <p14:sldId id="428"/>
            <p14:sldId id="429"/>
            <p14:sldId id="431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2/2/2022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2022/02/02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2/2/2022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000" b="1" dirty="0">
                <a:solidFill>
                  <a:srgbClr val="404040"/>
                </a:solidFill>
                <a:latin typeface="Arial Bold" pitchFamily="34" charset="0"/>
              </a:rPr>
              <a:t>24 MAY 2021 – 13:00 TO 15:00 </a:t>
            </a: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Manufacturing of coke, refined petroleum products, chemicals, chemical products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02254"/>
              </p:ext>
            </p:extLst>
          </p:nvPr>
        </p:nvGraphicFramePr>
        <p:xfrm>
          <a:off x="-2" y="77001"/>
          <a:ext cx="12192001" cy="6780998"/>
        </p:xfrm>
        <a:graphic>
          <a:graphicData uri="http://schemas.openxmlformats.org/drawingml/2006/table">
            <a:tbl>
              <a:tblPr/>
              <a:tblGrid>
                <a:gridCol w="3540537">
                  <a:extLst>
                    <a:ext uri="{9D8B030D-6E8A-4147-A177-3AD203B41FA5}">
                      <a16:colId xmlns:a16="http://schemas.microsoft.com/office/drawing/2014/main" val="4263531512"/>
                    </a:ext>
                  </a:extLst>
                </a:gridCol>
                <a:gridCol w="1456188">
                  <a:extLst>
                    <a:ext uri="{9D8B030D-6E8A-4147-A177-3AD203B41FA5}">
                      <a16:colId xmlns:a16="http://schemas.microsoft.com/office/drawing/2014/main" val="84677888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390800563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4060701063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223117400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1779981414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189214118"/>
                    </a:ext>
                  </a:extLst>
                </a:gridCol>
              </a:tblGrid>
              <a:tr h="20926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38321"/>
                  </a:ext>
                </a:extLst>
              </a:tr>
              <a:tr h="2092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1275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593919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0736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47995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6541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39676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3625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18083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18323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13832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5625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0035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952731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12607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83677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171863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77162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6442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52356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0889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995898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4951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83633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2971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9941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195712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6525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99114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26771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81254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53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707405"/>
              </p:ext>
            </p:extLst>
          </p:nvPr>
        </p:nvGraphicFramePr>
        <p:xfrm>
          <a:off x="3" y="125125"/>
          <a:ext cx="12191996" cy="6951152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3769950415"/>
                    </a:ext>
                  </a:extLst>
                </a:gridCol>
                <a:gridCol w="1309037">
                  <a:extLst>
                    <a:ext uri="{9D8B030D-6E8A-4147-A177-3AD203B41FA5}">
                      <a16:colId xmlns:a16="http://schemas.microsoft.com/office/drawing/2014/main" val="1676241547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105474914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1788801475"/>
                    </a:ext>
                  </a:extLst>
                </a:gridCol>
                <a:gridCol w="1232033">
                  <a:extLst>
                    <a:ext uri="{9D8B030D-6E8A-4147-A177-3AD203B41FA5}">
                      <a16:colId xmlns:a16="http://schemas.microsoft.com/office/drawing/2014/main" val="2281173881"/>
                    </a:ext>
                  </a:extLst>
                </a:gridCol>
                <a:gridCol w="1232033">
                  <a:extLst>
                    <a:ext uri="{9D8B030D-6E8A-4147-A177-3AD203B41FA5}">
                      <a16:colId xmlns:a16="http://schemas.microsoft.com/office/drawing/2014/main" val="3370915025"/>
                    </a:ext>
                  </a:extLst>
                </a:gridCol>
                <a:gridCol w="1232033">
                  <a:extLst>
                    <a:ext uri="{9D8B030D-6E8A-4147-A177-3AD203B41FA5}">
                      <a16:colId xmlns:a16="http://schemas.microsoft.com/office/drawing/2014/main" val="622407381"/>
                    </a:ext>
                  </a:extLst>
                </a:gridCol>
                <a:gridCol w="1232033">
                  <a:extLst>
                    <a:ext uri="{9D8B030D-6E8A-4147-A177-3AD203B41FA5}">
                      <a16:colId xmlns:a16="http://schemas.microsoft.com/office/drawing/2014/main" val="536021866"/>
                    </a:ext>
                  </a:extLst>
                </a:gridCol>
              </a:tblGrid>
              <a:tr h="28602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6439"/>
                  </a:ext>
                </a:extLst>
              </a:tr>
              <a:tr h="2860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773115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253537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500163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167610"/>
                  </a:ext>
                </a:extLst>
              </a:tr>
              <a:tr h="577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594357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69152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677467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59448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838255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108836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490901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34557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708594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954443"/>
                  </a:ext>
                </a:extLst>
              </a:tr>
              <a:tr h="286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07206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</a:t>
                      </a:r>
                      <a:r>
                        <a:rPr lang="en-US" altLang="en-US" sz="1600" b="1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</a:rPr>
                        <a:t>Manufacturing of coke, refined petroleum products, chemicals, chemical products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736182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632688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471763"/>
                  </a:ext>
                </a:extLst>
              </a:tr>
              <a:tr h="28602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297488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82729"/>
                  </a:ext>
                </a:extLst>
              </a:tr>
              <a:tr h="286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3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00198"/>
              </p:ext>
            </p:extLst>
          </p:nvPr>
        </p:nvGraphicFramePr>
        <p:xfrm>
          <a:off x="2" y="6"/>
          <a:ext cx="12192000" cy="7100166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4224834463"/>
                    </a:ext>
                  </a:extLst>
                </a:gridCol>
                <a:gridCol w="1309037">
                  <a:extLst>
                    <a:ext uri="{9D8B030D-6E8A-4147-A177-3AD203B41FA5}">
                      <a16:colId xmlns:a16="http://schemas.microsoft.com/office/drawing/2014/main" val="3872202585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3844843611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200324422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409910472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24785986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98967522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668315506"/>
                    </a:ext>
                  </a:extLst>
                </a:gridCol>
              </a:tblGrid>
              <a:tr h="2941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584907"/>
                  </a:ext>
                </a:extLst>
              </a:tr>
              <a:tr h="294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046045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835919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665067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599583"/>
                  </a:ext>
                </a:extLst>
              </a:tr>
              <a:tr h="5807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861957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979820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427807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465248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347811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16192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921851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498050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61625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709998"/>
                  </a:ext>
                </a:extLst>
              </a:tr>
              <a:tr h="2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706431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</a:t>
                      </a:r>
                      <a:r>
                        <a:rPr lang="en-US" altLang="en-US" sz="1600" b="1" dirty="0">
                          <a:solidFill>
                            <a:prstClr val="black"/>
                          </a:solidFill>
                          <a:latin typeface="Arial" charset="0"/>
                        </a:rPr>
                        <a:t>Manufacturing of coke, refined petroleum products, chemicals, chemical products Sub-sector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439547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661892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263802"/>
                  </a:ext>
                </a:extLst>
              </a:tr>
              <a:tr h="2941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MANUFACTURING ALL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02324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943631"/>
                  </a:ext>
                </a:extLst>
              </a:tr>
              <a:tr h="294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49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694016"/>
              </p:ext>
            </p:extLst>
          </p:nvPr>
        </p:nvGraphicFramePr>
        <p:xfrm>
          <a:off x="2" y="134753"/>
          <a:ext cx="12192000" cy="6974645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624229638"/>
                    </a:ext>
                  </a:extLst>
                </a:gridCol>
                <a:gridCol w="1309037">
                  <a:extLst>
                    <a:ext uri="{9D8B030D-6E8A-4147-A177-3AD203B41FA5}">
                      <a16:colId xmlns:a16="http://schemas.microsoft.com/office/drawing/2014/main" val="2626431583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3508042468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913772022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967740088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752507419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93026236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356417106"/>
                    </a:ext>
                  </a:extLst>
                </a:gridCol>
              </a:tblGrid>
              <a:tr h="28782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422645"/>
                  </a:ext>
                </a:extLst>
              </a:tr>
              <a:tr h="2878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638898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550840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853319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022974"/>
                  </a:ext>
                </a:extLst>
              </a:tr>
              <a:tr h="5683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183794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443817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032926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376107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53422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273032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7022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069003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903391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530171"/>
                  </a:ext>
                </a:extLst>
              </a:tr>
              <a:tr h="287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228025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</a:t>
                      </a:r>
                      <a:r>
                        <a:rPr lang="en-US" altLang="en-US" sz="1600" b="1" dirty="0">
                          <a:solidFill>
                            <a:prstClr val="black"/>
                          </a:solidFill>
                          <a:latin typeface="Arial" charset="0"/>
                        </a:rPr>
                        <a:t>Manufacturing of coke, refined petroleum products, chemicals, chemical products Sub-sector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44774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619662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780806"/>
                  </a:ext>
                </a:extLst>
              </a:tr>
              <a:tr h="2878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MANUFACTURING</a:t>
                      </a:r>
                      <a:r>
                        <a:rPr lang="en-US" sz="16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ALL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284548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504822"/>
                  </a:ext>
                </a:extLst>
              </a:tr>
              <a:tr h="287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991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35429"/>
              </p:ext>
            </p:extLst>
          </p:nvPr>
        </p:nvGraphicFramePr>
        <p:xfrm>
          <a:off x="202129" y="192504"/>
          <a:ext cx="11906451" cy="6899340"/>
        </p:xfrm>
        <a:graphic>
          <a:graphicData uri="http://schemas.openxmlformats.org/drawingml/2006/table">
            <a:tbl>
              <a:tblPr/>
              <a:tblGrid>
                <a:gridCol w="3108210">
                  <a:extLst>
                    <a:ext uri="{9D8B030D-6E8A-4147-A177-3AD203B41FA5}">
                      <a16:colId xmlns:a16="http://schemas.microsoft.com/office/drawing/2014/main" val="2111388053"/>
                    </a:ext>
                  </a:extLst>
                </a:gridCol>
                <a:gridCol w="1278377">
                  <a:extLst>
                    <a:ext uri="{9D8B030D-6E8A-4147-A177-3AD203B41FA5}">
                      <a16:colId xmlns:a16="http://schemas.microsoft.com/office/drawing/2014/main" val="1294281386"/>
                    </a:ext>
                  </a:extLst>
                </a:gridCol>
                <a:gridCol w="1353574">
                  <a:extLst>
                    <a:ext uri="{9D8B030D-6E8A-4147-A177-3AD203B41FA5}">
                      <a16:colId xmlns:a16="http://schemas.microsoft.com/office/drawing/2014/main" val="3487048903"/>
                    </a:ext>
                  </a:extLst>
                </a:gridCol>
                <a:gridCol w="1353574">
                  <a:extLst>
                    <a:ext uri="{9D8B030D-6E8A-4147-A177-3AD203B41FA5}">
                      <a16:colId xmlns:a16="http://schemas.microsoft.com/office/drawing/2014/main" val="1347211379"/>
                    </a:ext>
                  </a:extLst>
                </a:gridCol>
                <a:gridCol w="1203179">
                  <a:extLst>
                    <a:ext uri="{9D8B030D-6E8A-4147-A177-3AD203B41FA5}">
                      <a16:colId xmlns:a16="http://schemas.microsoft.com/office/drawing/2014/main" val="765190962"/>
                    </a:ext>
                  </a:extLst>
                </a:gridCol>
                <a:gridCol w="1203179">
                  <a:extLst>
                    <a:ext uri="{9D8B030D-6E8A-4147-A177-3AD203B41FA5}">
                      <a16:colId xmlns:a16="http://schemas.microsoft.com/office/drawing/2014/main" val="1232115740"/>
                    </a:ext>
                  </a:extLst>
                </a:gridCol>
                <a:gridCol w="1203179">
                  <a:extLst>
                    <a:ext uri="{9D8B030D-6E8A-4147-A177-3AD203B41FA5}">
                      <a16:colId xmlns:a16="http://schemas.microsoft.com/office/drawing/2014/main" val="3506468254"/>
                    </a:ext>
                  </a:extLst>
                </a:gridCol>
                <a:gridCol w="1203179">
                  <a:extLst>
                    <a:ext uri="{9D8B030D-6E8A-4147-A177-3AD203B41FA5}">
                      <a16:colId xmlns:a16="http://schemas.microsoft.com/office/drawing/2014/main" val="161422602"/>
                    </a:ext>
                  </a:extLst>
                </a:gridCol>
              </a:tblGrid>
              <a:tr h="28405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049361"/>
                  </a:ext>
                </a:extLst>
              </a:tr>
              <a:tr h="284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725741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666208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82376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99191"/>
                  </a:ext>
                </a:extLst>
              </a:tr>
              <a:tr h="5608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463110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161094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649289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450182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837690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825866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029411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67867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861648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205819"/>
                  </a:ext>
                </a:extLst>
              </a:tr>
              <a:tr h="284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88393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</a:t>
                      </a:r>
                      <a:r>
                        <a:rPr lang="en-US" altLang="en-US" sz="1600" b="1" dirty="0">
                          <a:solidFill>
                            <a:prstClr val="black"/>
                          </a:solidFill>
                          <a:latin typeface="Arial" charset="0"/>
                        </a:rPr>
                        <a:t>Manufacturing of coke, refined petroleum products, chemicals, chemical products Sub-sector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456565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79880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68768"/>
                  </a:ext>
                </a:extLst>
              </a:tr>
              <a:tr h="2840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MANUFACTURING</a:t>
                      </a:r>
                      <a:r>
                        <a:rPr lang="en-US" sz="16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ALL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88392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701846"/>
                  </a:ext>
                </a:extLst>
              </a:tr>
              <a:tr h="284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02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500936"/>
              </p:ext>
            </p:extLst>
          </p:nvPr>
        </p:nvGraphicFramePr>
        <p:xfrm>
          <a:off x="115502" y="77002"/>
          <a:ext cx="11954577" cy="6660682"/>
        </p:xfrm>
        <a:graphic>
          <a:graphicData uri="http://schemas.openxmlformats.org/drawingml/2006/table">
            <a:tbl>
              <a:tblPr/>
              <a:tblGrid>
                <a:gridCol w="8470671">
                  <a:extLst>
                    <a:ext uri="{9D8B030D-6E8A-4147-A177-3AD203B41FA5}">
                      <a16:colId xmlns:a16="http://schemas.microsoft.com/office/drawing/2014/main" val="1791774071"/>
                    </a:ext>
                  </a:extLst>
                </a:gridCol>
                <a:gridCol w="3483906">
                  <a:extLst>
                    <a:ext uri="{9D8B030D-6E8A-4147-A177-3AD203B41FA5}">
                      <a16:colId xmlns:a16="http://schemas.microsoft.com/office/drawing/2014/main" val="3380709378"/>
                    </a:ext>
                  </a:extLst>
                </a:gridCol>
              </a:tblGrid>
              <a:tr h="4509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532608"/>
                  </a:ext>
                </a:extLst>
              </a:tr>
              <a:tr h="17693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15737"/>
                  </a:ext>
                </a:extLst>
              </a:tr>
              <a:tr h="13298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841133"/>
                  </a:ext>
                </a:extLst>
              </a:tr>
              <a:tr h="4509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18617"/>
                  </a:ext>
                </a:extLst>
              </a:tr>
              <a:tr h="17693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</a:t>
                      </a:r>
                      <a:r>
                        <a:rPr lang="en-US" altLang="en-US" sz="1600" b="1" dirty="0">
                          <a:solidFill>
                            <a:prstClr val="black"/>
                          </a:solidFill>
                          <a:latin typeface="Arial" charset="0"/>
                        </a:rPr>
                        <a:t>Manufacturing of coke, refined petroleum products, chemicals, chemical products Sub-sector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009863"/>
                  </a:ext>
                </a:extLst>
              </a:tr>
              <a:tr h="8903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MANUFACTURING</a:t>
                      </a:r>
                      <a:r>
                        <a:rPr lang="en-US" sz="1600" b="1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091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32010</TotalTime>
  <Words>1678</Words>
  <Application>Microsoft Office PowerPoint</Application>
  <PresentationFormat>Widescreen</PresentationFormat>
  <Paragraphs>860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356</cp:revision>
  <cp:lastPrinted>2019-06-05T11:46:50Z</cp:lastPrinted>
  <dcterms:created xsi:type="dcterms:W3CDTF">2018-08-18T13:56:52Z</dcterms:created>
  <dcterms:modified xsi:type="dcterms:W3CDTF">2022-02-02T10:34:56Z</dcterms:modified>
</cp:coreProperties>
</file>