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48" r:id="rId3"/>
    <p:sldId id="435" r:id="rId4"/>
    <p:sldId id="416" r:id="rId5"/>
    <p:sldId id="440" r:id="rId6"/>
    <p:sldId id="441" r:id="rId7"/>
    <p:sldId id="442" r:id="rId8"/>
    <p:sldId id="443" r:id="rId9"/>
    <p:sldId id="430" r:id="rId10"/>
    <p:sldId id="432" r:id="rId11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0CB1AF4-8897-48D3-B3A5-1B1E88EA14DA}">
          <p14:sldIdLst>
            <p14:sldId id="348"/>
            <p14:sldId id="435"/>
            <p14:sldId id="416"/>
            <p14:sldId id="440"/>
            <p14:sldId id="441"/>
            <p14:sldId id="442"/>
            <p14:sldId id="443"/>
            <p14:sldId id="430"/>
            <p14:sldId id="432"/>
          </p14:sldIdLst>
        </p14:section>
        <p14:section name="Untitled Section" id="{882D0995-C826-4603-B626-D59ED8627D7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0" autoAdjust="0"/>
    <p:restoredTop sz="94660" autoAdjust="0"/>
  </p:normalViewPr>
  <p:slideViewPr>
    <p:cSldViewPr snapToGrid="0">
      <p:cViewPr varScale="1">
        <p:scale>
          <a:sx n="77" d="100"/>
          <a:sy n="77" d="100"/>
        </p:scale>
        <p:origin x="208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82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2022/06/27</a:t>
            </a:fld>
            <a:endParaRPr lang="en-Z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8A6E1-448C-9B40-A1F2-B3593F0D28DF}" type="datetime1">
              <a:rPr lang="en-US" altLang="en-US"/>
              <a:pPr>
                <a:defRPr/>
              </a:pPr>
              <a:t>6/27/2022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106C2-BF0C-8046-9CFF-50B6C670F3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0657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09AC3-91D8-0F48-890F-2F00080E3A70}" type="datetime1">
              <a:rPr lang="en-US" altLang="en-US"/>
              <a:pPr>
                <a:defRPr/>
              </a:pPr>
              <a:t>6/27/2022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AC414-3863-0A4F-922A-7C0CD46505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653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6A594-860F-AC40-AAFA-0CB21C975B5E}" type="datetime1">
              <a:rPr lang="en-US" altLang="en-US"/>
              <a:pPr>
                <a:defRPr/>
              </a:pPr>
              <a:t>6/27/2022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8A73D-C516-AE4C-A34D-343BFC829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032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300A9-AB58-4D4E-91D0-40F99FC168E1}" type="datetime1">
              <a:rPr lang="en-US" altLang="en-US"/>
              <a:pPr>
                <a:defRPr/>
              </a:pPr>
              <a:t>6/27/2022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D8F30-13D5-314C-95C1-23F121E0AE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898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B8E3B-F90C-CE4C-B2C0-71C3943B86DA}" type="datetime1">
              <a:rPr lang="en-US" altLang="en-US"/>
              <a:pPr>
                <a:defRPr/>
              </a:pPr>
              <a:t>6/27/2022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6D1B6-9D35-E142-A6DF-6611F51E26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326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F9A52-49C3-2B4C-A4BF-69322EF34EB5}" type="datetime1">
              <a:rPr lang="en-US" altLang="en-US"/>
              <a:pPr>
                <a:defRPr/>
              </a:pPr>
              <a:t>6/27/2022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E0AE0-A3FC-FE41-BBD5-A1A861DDEB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1353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09D85-AAC9-024B-859D-D0F0A2DA67BA}" type="datetime1">
              <a:rPr lang="en-US" altLang="en-US"/>
              <a:pPr>
                <a:defRPr/>
              </a:pPr>
              <a:t>6/27/2022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14EA2-522F-6549-869B-3E8237C224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0605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BC96E-0DE0-444E-9053-1533D611E692}" type="datetime1">
              <a:rPr lang="en-US" altLang="en-US"/>
              <a:pPr>
                <a:defRPr/>
              </a:pPr>
              <a:t>6/27/2022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79FFB-3560-2347-94DF-ECEF338154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538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E84A4-AA03-564E-A64F-8F0777D3428E}" type="datetime1">
              <a:rPr lang="en-US" altLang="en-US"/>
              <a:pPr>
                <a:defRPr/>
              </a:pPr>
              <a:t>6/27/2022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C52E2-5825-7949-8A9F-6264969B54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8601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45ACD-28A5-754C-AC7F-985228495FAE}" type="datetime1">
              <a:rPr lang="en-US" altLang="en-US"/>
              <a:pPr>
                <a:defRPr/>
              </a:pPr>
              <a:t>6/27/2022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72526-5DE4-9448-BFAB-865881B5FF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9207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0358-04F9-AA48-8CA6-0FACDAFC9150}" type="datetime1">
              <a:rPr lang="en-US" altLang="en-US"/>
              <a:pPr>
                <a:defRPr/>
              </a:pPr>
              <a:t>6/27/2022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CD907-11B3-EE46-9E8E-03367B624B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48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2022/06/27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2022/06/27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2022/06/27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2022/06/27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2022/06/27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2022/06/27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4BBB1EE-07D3-4BCD-A53E-3493FADAE931}" type="datetimeFigureOut">
              <a:rPr lang="en-ZA" smtClean="0"/>
              <a:t>2022/06/27</a:t>
            </a:fld>
            <a:endParaRPr lang="en-Z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Z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  <a:endParaRPr lang="en-US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D372742-0B14-F54F-9711-346885847FA5}" type="datetime1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6/27/2022</a:t>
            </a:fld>
            <a:endParaRPr lang="en-US" altLang="en-US">
              <a:ea typeface="ＭＳ Ｐゴシック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FCA026-D70E-2549-82C1-258494C76DCA}" type="slidenum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452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New_Powerpoint presentation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9154" y="-98424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itle 16"/>
          <p:cNvSpPr txBox="1">
            <a:spLocks/>
          </p:cNvSpPr>
          <p:nvPr/>
        </p:nvSpPr>
        <p:spPr bwMode="auto">
          <a:xfrm>
            <a:off x="912285" y="404814"/>
            <a:ext cx="10678583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endParaRPr lang="en-US" altLang="en-US" sz="3000" b="1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5364" name="Subtitle 17"/>
          <p:cNvSpPr txBox="1">
            <a:spLocks/>
          </p:cNvSpPr>
          <p:nvPr/>
        </p:nvSpPr>
        <p:spPr bwMode="auto">
          <a:xfrm>
            <a:off x="-719667" y="2759075"/>
            <a:ext cx="1955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buFont typeface="Arial" charset="0"/>
              <a:buNone/>
            </a:pPr>
            <a:r>
              <a:rPr lang="en-US" altLang="en-US" sz="1400" b="1" dirty="0" smtClean="0">
                <a:solidFill>
                  <a:srgbClr val="404040"/>
                </a:solidFill>
                <a:latin typeface="Arial Bold" pitchFamily="34" charset="0"/>
              </a:rPr>
              <a:t>28 June 2022</a:t>
            </a:r>
            <a:r>
              <a:rPr lang="en-US" altLang="en-US" sz="1800" b="1" dirty="0" smtClean="0">
                <a:solidFill>
                  <a:srgbClr val="404040"/>
                </a:solidFill>
                <a:latin typeface="Arial Bold" pitchFamily="34" charset="0"/>
              </a:rPr>
              <a:t> </a:t>
            </a:r>
            <a:endParaRPr lang="en-US" altLang="en-US" sz="1800" b="1" dirty="0">
              <a:solidFill>
                <a:srgbClr val="404040"/>
              </a:solidFill>
              <a:latin typeface="Arial Bold" pitchFamily="34" charset="0"/>
            </a:endParaRPr>
          </a:p>
        </p:txBody>
      </p:sp>
      <p:pic>
        <p:nvPicPr>
          <p:cNvPr id="1536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6351" y="5913439"/>
            <a:ext cx="1667933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Title 16"/>
          <p:cNvSpPr txBox="1">
            <a:spLocks/>
          </p:cNvSpPr>
          <p:nvPr/>
        </p:nvSpPr>
        <p:spPr bwMode="auto">
          <a:xfrm>
            <a:off x="1115484" y="260350"/>
            <a:ext cx="10678583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en-US" altLang="en-US" sz="3000" b="1" dirty="0">
                <a:solidFill>
                  <a:prstClr val="black"/>
                </a:solidFill>
                <a:latin typeface="Arial" charset="0"/>
              </a:rPr>
              <a:t> </a:t>
            </a:r>
          </a:p>
        </p:txBody>
      </p:sp>
      <p:sp>
        <p:nvSpPr>
          <p:cNvPr id="15367" name="TextBox 1"/>
          <p:cNvSpPr txBox="1">
            <a:spLocks noChangeArrowheads="1"/>
          </p:cNvSpPr>
          <p:nvPr/>
        </p:nvSpPr>
        <p:spPr bwMode="auto">
          <a:xfrm>
            <a:off x="204716" y="562768"/>
            <a:ext cx="10594829" cy="1865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endParaRPr lang="en-US" altLang="en-US" sz="3200" b="1" dirty="0">
              <a:solidFill>
                <a:prstClr val="black"/>
              </a:solidFill>
              <a:latin typeface="Arial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3200" b="1" dirty="0">
                <a:solidFill>
                  <a:prstClr val="black"/>
                </a:solidFill>
                <a:latin typeface="Arial" charset="0"/>
              </a:rPr>
              <a:t>ACCOMMODATION &amp; FOOD SERVICE </a:t>
            </a:r>
            <a:r>
              <a:rPr lang="en-US" altLang="en-US" sz="3200" b="1" dirty="0" smtClean="0">
                <a:solidFill>
                  <a:prstClr val="black"/>
                </a:solidFill>
                <a:latin typeface="Arial" charset="0"/>
              </a:rPr>
              <a:t>ACTIVITIES – INCLUDING TARGETS PROPOSED BY FEDERATED HOSPITALITY OF SOUTHERN AFRICA (</a:t>
            </a:r>
            <a:r>
              <a:rPr lang="en-US" altLang="en-US" sz="3200" b="1" dirty="0" smtClean="0">
                <a:solidFill>
                  <a:srgbClr val="FF0000"/>
                </a:solidFill>
                <a:latin typeface="Arial" charset="0"/>
              </a:rPr>
              <a:t>FEHASA</a:t>
            </a:r>
            <a:r>
              <a:rPr lang="en-US" altLang="en-US" sz="3200" b="1" dirty="0" smtClean="0">
                <a:solidFill>
                  <a:prstClr val="black"/>
                </a:solidFill>
                <a:latin typeface="Arial" charset="0"/>
              </a:rPr>
              <a:t>)</a:t>
            </a:r>
            <a:endParaRPr lang="en-US" altLang="en-US" sz="3200" b="1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74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003739"/>
              </p:ext>
            </p:extLst>
          </p:nvPr>
        </p:nvGraphicFramePr>
        <p:xfrm>
          <a:off x="0" y="25"/>
          <a:ext cx="12192000" cy="6857974"/>
        </p:xfrm>
        <a:graphic>
          <a:graphicData uri="http://schemas.openxmlformats.org/drawingml/2006/table">
            <a:tbl>
              <a:tblPr/>
              <a:tblGrid>
                <a:gridCol w="3831772">
                  <a:extLst>
                    <a:ext uri="{9D8B030D-6E8A-4147-A177-3AD203B41FA5}">
                      <a16:colId xmlns:a16="http://schemas.microsoft.com/office/drawing/2014/main" val="725305436"/>
                    </a:ext>
                  </a:extLst>
                </a:gridCol>
                <a:gridCol w="1286189">
                  <a:extLst>
                    <a:ext uri="{9D8B030D-6E8A-4147-A177-3AD203B41FA5}">
                      <a16:colId xmlns:a16="http://schemas.microsoft.com/office/drawing/2014/main" val="3604098197"/>
                    </a:ext>
                  </a:extLst>
                </a:gridCol>
                <a:gridCol w="1607736">
                  <a:extLst>
                    <a:ext uri="{9D8B030D-6E8A-4147-A177-3AD203B41FA5}">
                      <a16:colId xmlns:a16="http://schemas.microsoft.com/office/drawing/2014/main" val="185227578"/>
                    </a:ext>
                  </a:extLst>
                </a:gridCol>
                <a:gridCol w="1607736">
                  <a:extLst>
                    <a:ext uri="{9D8B030D-6E8A-4147-A177-3AD203B41FA5}">
                      <a16:colId xmlns:a16="http://schemas.microsoft.com/office/drawing/2014/main" val="3365819428"/>
                    </a:ext>
                  </a:extLst>
                </a:gridCol>
                <a:gridCol w="1286189">
                  <a:extLst>
                    <a:ext uri="{9D8B030D-6E8A-4147-A177-3AD203B41FA5}">
                      <a16:colId xmlns:a16="http://schemas.microsoft.com/office/drawing/2014/main" val="1679498711"/>
                    </a:ext>
                  </a:extLst>
                </a:gridCol>
                <a:gridCol w="1286189">
                  <a:extLst>
                    <a:ext uri="{9D8B030D-6E8A-4147-A177-3AD203B41FA5}">
                      <a16:colId xmlns:a16="http://schemas.microsoft.com/office/drawing/2014/main" val="994892085"/>
                    </a:ext>
                  </a:extLst>
                </a:gridCol>
                <a:gridCol w="1286189">
                  <a:extLst>
                    <a:ext uri="{9D8B030D-6E8A-4147-A177-3AD203B41FA5}">
                      <a16:colId xmlns:a16="http://schemas.microsoft.com/office/drawing/2014/main" val="1990191730"/>
                    </a:ext>
                  </a:extLst>
                </a:gridCol>
              </a:tblGrid>
              <a:tr h="212615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(*Source: Statistics South Africa, (QLFS, Quarter3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6206553"/>
                  </a:ext>
                </a:extLst>
              </a:tr>
              <a:tr h="212615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EAP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ZA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AFRICAN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COLOURED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INDIAN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7960047"/>
                  </a:ext>
                </a:extLst>
              </a:tr>
              <a:tr h="21261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4.9%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6378637"/>
                  </a:ext>
                </a:extLst>
              </a:tr>
              <a:tr h="21261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35.8%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0.9%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3.9%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44.7%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907951"/>
                  </a:ext>
                </a:extLst>
              </a:tr>
              <a:tr h="21261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2.7%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8.8%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017296"/>
                  </a:ext>
                </a:extLst>
              </a:tr>
              <a:tr h="21261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 Cape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52.7%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368195"/>
                  </a:ext>
                </a:extLst>
              </a:tr>
              <a:tr h="21261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39.2%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47.2%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222329"/>
                  </a:ext>
                </a:extLst>
              </a:tr>
              <a:tr h="21261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81.8%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11.7%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695668"/>
                  </a:ext>
                </a:extLst>
              </a:tr>
              <a:tr h="21261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Free State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4.5%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55.6%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982684"/>
                  </a:ext>
                </a:extLst>
              </a:tr>
              <a:tr h="21261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44.5%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97486"/>
                  </a:ext>
                </a:extLst>
              </a:tr>
              <a:tr h="27652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89.0%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148767"/>
                  </a:ext>
                </a:extLst>
              </a:tr>
              <a:tr h="21261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Gauteng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55.4%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817825"/>
                  </a:ext>
                </a:extLst>
              </a:tr>
              <a:tr h="21261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37.5%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5.2%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44.5%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692819"/>
                  </a:ext>
                </a:extLst>
              </a:tr>
              <a:tr h="21261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84.1%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002375"/>
                  </a:ext>
                </a:extLst>
              </a:tr>
              <a:tr h="21261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KwaZulu-Natal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46.2%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54.3%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6105018"/>
                  </a:ext>
                </a:extLst>
              </a:tr>
              <a:tr h="21261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40.5%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45.7%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741368"/>
                  </a:ext>
                </a:extLst>
              </a:tr>
              <a:tr h="20300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86.7%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905140"/>
                  </a:ext>
                </a:extLst>
              </a:tr>
              <a:tr h="21261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Limpopo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52.8%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55.6%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817650"/>
                  </a:ext>
                </a:extLst>
              </a:tr>
              <a:tr h="21261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105451"/>
                  </a:ext>
                </a:extLst>
              </a:tr>
              <a:tr h="21261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96.8%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929562"/>
                  </a:ext>
                </a:extLst>
              </a:tr>
              <a:tr h="21261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Mpumalanga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49.6%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54.5%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812875"/>
                  </a:ext>
                </a:extLst>
              </a:tr>
              <a:tr h="21261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42.8%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45.5%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5928015"/>
                  </a:ext>
                </a:extLst>
              </a:tr>
              <a:tr h="21261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92.4%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6.8%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263565"/>
                  </a:ext>
                </a:extLst>
              </a:tr>
              <a:tr h="21261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West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56.0%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60.1%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944584"/>
                  </a:ext>
                </a:extLst>
              </a:tr>
              <a:tr h="21261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35.9%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39.8%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166088"/>
                  </a:ext>
                </a:extLst>
              </a:tr>
              <a:tr h="21261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91.9%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046952"/>
                  </a:ext>
                </a:extLst>
              </a:tr>
              <a:tr h="21261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Cape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28.8%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23.8%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55.8%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677770"/>
                  </a:ext>
                </a:extLst>
              </a:tr>
              <a:tr h="21261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18.2%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3.7%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44.2%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632115"/>
                  </a:ext>
                </a:extLst>
              </a:tr>
              <a:tr h="21261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51.1%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42.0%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749575"/>
                  </a:ext>
                </a:extLst>
              </a:tr>
              <a:tr h="21261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Western Cape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20.5%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23.9%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55.8%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693059"/>
                  </a:ext>
                </a:extLst>
              </a:tr>
              <a:tr h="21261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15.9%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19.3%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8.6%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44.2%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3958950"/>
                  </a:ext>
                </a:extLst>
              </a:tr>
              <a:tr h="21261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36.4%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43.2%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18.9%</a:t>
                      </a:r>
                    </a:p>
                  </a:txBody>
                  <a:tcPr marL="4295" marR="4295" marT="4295" marB="309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295" marR="4295" marT="4295" marB="3092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5361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81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371" y="274638"/>
            <a:ext cx="11661213" cy="617991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ZA" sz="3200" dirty="0">
                <a:latin typeface="Calibri" panose="020F0502020204030204" pitchFamily="34" charset="0"/>
              </a:rPr>
              <a:t>BBBEE – Management Control Scorecard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6736697"/>
              </p:ext>
            </p:extLst>
          </p:nvPr>
        </p:nvGraphicFramePr>
        <p:xfrm>
          <a:off x="2" y="892625"/>
          <a:ext cx="12094029" cy="5965374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031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0265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0265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 Female</a:t>
                      </a: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0265">
                <a:tc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026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dirty="0"/>
                        <a:t> Top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50%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25%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0265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Senior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60%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92425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Professionally Qualified/ Middle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75%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1359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Skilled Technical/Junior</a:t>
                      </a:r>
                      <a:r>
                        <a:rPr lang="en-ZA" sz="1800" b="1" baseline="0" dirty="0"/>
                        <a:t>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88%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44%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0265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Employees with disabilities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 gridSpan="2">
                  <a:txBody>
                    <a:bodyPr/>
                    <a:lstStyle/>
                    <a:p>
                      <a:pPr marL="533400" indent="0"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121924" marR="121924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84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508011"/>
              </p:ext>
            </p:extLst>
          </p:nvPr>
        </p:nvGraphicFramePr>
        <p:xfrm>
          <a:off x="2" y="-6"/>
          <a:ext cx="12192000" cy="6858005"/>
        </p:xfrm>
        <a:graphic>
          <a:graphicData uri="http://schemas.openxmlformats.org/drawingml/2006/table">
            <a:tbl>
              <a:tblPr/>
              <a:tblGrid>
                <a:gridCol w="3523699">
                  <a:extLst>
                    <a:ext uri="{9D8B030D-6E8A-4147-A177-3AD203B41FA5}">
                      <a16:colId xmlns:a16="http://schemas.microsoft.com/office/drawing/2014/main" val="3884138124"/>
                    </a:ext>
                  </a:extLst>
                </a:gridCol>
                <a:gridCol w="1198057">
                  <a:extLst>
                    <a:ext uri="{9D8B030D-6E8A-4147-A177-3AD203B41FA5}">
                      <a16:colId xmlns:a16="http://schemas.microsoft.com/office/drawing/2014/main" val="467128124"/>
                    </a:ext>
                  </a:extLst>
                </a:gridCol>
                <a:gridCol w="1479954">
                  <a:extLst>
                    <a:ext uri="{9D8B030D-6E8A-4147-A177-3AD203B41FA5}">
                      <a16:colId xmlns:a16="http://schemas.microsoft.com/office/drawing/2014/main" val="2147364973"/>
                    </a:ext>
                  </a:extLst>
                </a:gridCol>
                <a:gridCol w="1479954">
                  <a:extLst>
                    <a:ext uri="{9D8B030D-6E8A-4147-A177-3AD203B41FA5}">
                      <a16:colId xmlns:a16="http://schemas.microsoft.com/office/drawing/2014/main" val="1475445820"/>
                    </a:ext>
                  </a:extLst>
                </a:gridCol>
                <a:gridCol w="1127584">
                  <a:extLst>
                    <a:ext uri="{9D8B030D-6E8A-4147-A177-3AD203B41FA5}">
                      <a16:colId xmlns:a16="http://schemas.microsoft.com/office/drawing/2014/main" val="2760875750"/>
                    </a:ext>
                  </a:extLst>
                </a:gridCol>
                <a:gridCol w="1127584">
                  <a:extLst>
                    <a:ext uri="{9D8B030D-6E8A-4147-A177-3AD203B41FA5}">
                      <a16:colId xmlns:a16="http://schemas.microsoft.com/office/drawing/2014/main" val="1424618362"/>
                    </a:ext>
                  </a:extLst>
                </a:gridCol>
                <a:gridCol w="1127584">
                  <a:extLst>
                    <a:ext uri="{9D8B030D-6E8A-4147-A177-3AD203B41FA5}">
                      <a16:colId xmlns:a16="http://schemas.microsoft.com/office/drawing/2014/main" val="2820096812"/>
                    </a:ext>
                  </a:extLst>
                </a:gridCol>
                <a:gridCol w="1127584">
                  <a:extLst>
                    <a:ext uri="{9D8B030D-6E8A-4147-A177-3AD203B41FA5}">
                      <a16:colId xmlns:a16="http://schemas.microsoft.com/office/drawing/2014/main" val="3528377354"/>
                    </a:ext>
                  </a:extLst>
                </a:gridCol>
              </a:tblGrid>
              <a:tr h="354114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826789"/>
                  </a:ext>
                </a:extLst>
              </a:tr>
              <a:tr h="35411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747869"/>
                  </a:ext>
                </a:extLst>
              </a:tr>
              <a:tr h="38952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278148"/>
                  </a:ext>
                </a:extLst>
              </a:tr>
              <a:tr h="3541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033863"/>
                  </a:ext>
                </a:extLst>
              </a:tr>
              <a:tr h="3541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3541332"/>
                  </a:ext>
                </a:extLst>
              </a:tr>
              <a:tr h="6964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306000"/>
                  </a:ext>
                </a:extLst>
              </a:tr>
              <a:tr h="34231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PROPOSED TARGETS BY THE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856084"/>
                  </a:ext>
                </a:extLst>
              </a:tr>
              <a:tr h="3541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87929"/>
                  </a:ext>
                </a:extLst>
              </a:tr>
              <a:tr h="3541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295180"/>
                  </a:ext>
                </a:extLst>
              </a:tr>
              <a:tr h="37181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PROPOOSED TARGETS BY SECTOR / SUB-SECTOR - FEDHASA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948473"/>
                  </a:ext>
                </a:extLst>
              </a:tr>
              <a:tr h="3541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19,5%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640163"/>
                  </a:ext>
                </a:extLst>
              </a:tr>
              <a:tr h="43674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19,5%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8848074"/>
                  </a:ext>
                </a:extLst>
              </a:tr>
              <a:tr h="37181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INITIAL PROPOSED TARGETS BY THE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375893"/>
                  </a:ext>
                </a:extLst>
              </a:tr>
              <a:tr h="3541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795019"/>
                  </a:ext>
                </a:extLst>
              </a:tr>
              <a:tr h="3541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2837290"/>
                  </a:ext>
                </a:extLst>
              </a:tr>
              <a:tr h="35411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-2021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784466"/>
                  </a:ext>
                </a:extLst>
              </a:tr>
              <a:tr h="3541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761463"/>
                  </a:ext>
                </a:extLst>
              </a:tr>
              <a:tr h="3541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091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806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579781"/>
              </p:ext>
            </p:extLst>
          </p:nvPr>
        </p:nvGraphicFramePr>
        <p:xfrm>
          <a:off x="-1" y="-8"/>
          <a:ext cx="12192001" cy="6858004"/>
        </p:xfrm>
        <a:graphic>
          <a:graphicData uri="http://schemas.openxmlformats.org/drawingml/2006/table">
            <a:tbl>
              <a:tblPr/>
              <a:tblGrid>
                <a:gridCol w="3523698">
                  <a:extLst>
                    <a:ext uri="{9D8B030D-6E8A-4147-A177-3AD203B41FA5}">
                      <a16:colId xmlns:a16="http://schemas.microsoft.com/office/drawing/2014/main" val="4072504064"/>
                    </a:ext>
                  </a:extLst>
                </a:gridCol>
                <a:gridCol w="1198057">
                  <a:extLst>
                    <a:ext uri="{9D8B030D-6E8A-4147-A177-3AD203B41FA5}">
                      <a16:colId xmlns:a16="http://schemas.microsoft.com/office/drawing/2014/main" val="2901372658"/>
                    </a:ext>
                  </a:extLst>
                </a:gridCol>
                <a:gridCol w="1479953">
                  <a:extLst>
                    <a:ext uri="{9D8B030D-6E8A-4147-A177-3AD203B41FA5}">
                      <a16:colId xmlns:a16="http://schemas.microsoft.com/office/drawing/2014/main" val="3712611097"/>
                    </a:ext>
                  </a:extLst>
                </a:gridCol>
                <a:gridCol w="1479953">
                  <a:extLst>
                    <a:ext uri="{9D8B030D-6E8A-4147-A177-3AD203B41FA5}">
                      <a16:colId xmlns:a16="http://schemas.microsoft.com/office/drawing/2014/main" val="4096076128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2698729123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2014138615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3595146053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1213846774"/>
                    </a:ext>
                  </a:extLst>
                </a:gridCol>
              </a:tblGrid>
              <a:tr h="361582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418309"/>
                  </a:ext>
                </a:extLst>
              </a:tr>
              <a:tr h="361582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599983"/>
                  </a:ext>
                </a:extLst>
              </a:tr>
              <a:tr h="36158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4420033"/>
                  </a:ext>
                </a:extLst>
              </a:tr>
              <a:tr h="36158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553521"/>
                  </a:ext>
                </a:extLst>
              </a:tr>
              <a:tr h="36158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3969772"/>
                  </a:ext>
                </a:extLst>
              </a:tr>
              <a:tr h="7111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590364"/>
                  </a:ext>
                </a:extLst>
              </a:tr>
              <a:tr h="36158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PROPOSED TARGETS BY THE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720649"/>
                  </a:ext>
                </a:extLst>
              </a:tr>
              <a:tr h="36158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741173"/>
                  </a:ext>
                </a:extLst>
              </a:tr>
              <a:tr h="36158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7063335"/>
                  </a:ext>
                </a:extLst>
              </a:tr>
              <a:tr h="36158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PROPOOSED TARGETS BY SECTOR / SUB-SECTOR - FEDHASA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0880739"/>
                  </a:ext>
                </a:extLst>
              </a:tr>
              <a:tr h="36158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001425"/>
                  </a:ext>
                </a:extLst>
              </a:tr>
              <a:tr h="36158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3744569"/>
                  </a:ext>
                </a:extLst>
              </a:tr>
              <a:tr h="36158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 PROPOSED TARGETS BY THE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2111495"/>
                  </a:ext>
                </a:extLst>
              </a:tr>
              <a:tr h="36158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795185"/>
                  </a:ext>
                </a:extLst>
              </a:tr>
              <a:tr h="36158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213148"/>
                  </a:ext>
                </a:extLst>
              </a:tr>
              <a:tr h="36158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-2021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968709"/>
                  </a:ext>
                </a:extLst>
              </a:tr>
              <a:tr h="36158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3309775"/>
                  </a:ext>
                </a:extLst>
              </a:tr>
              <a:tr h="36158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422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451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889302"/>
              </p:ext>
            </p:extLst>
          </p:nvPr>
        </p:nvGraphicFramePr>
        <p:xfrm>
          <a:off x="-1" y="6"/>
          <a:ext cx="12192001" cy="6857993"/>
        </p:xfrm>
        <a:graphic>
          <a:graphicData uri="http://schemas.openxmlformats.org/drawingml/2006/table">
            <a:tbl>
              <a:tblPr/>
              <a:tblGrid>
                <a:gridCol w="3523698">
                  <a:extLst>
                    <a:ext uri="{9D8B030D-6E8A-4147-A177-3AD203B41FA5}">
                      <a16:colId xmlns:a16="http://schemas.microsoft.com/office/drawing/2014/main" val="3239369514"/>
                    </a:ext>
                  </a:extLst>
                </a:gridCol>
                <a:gridCol w="1198057">
                  <a:extLst>
                    <a:ext uri="{9D8B030D-6E8A-4147-A177-3AD203B41FA5}">
                      <a16:colId xmlns:a16="http://schemas.microsoft.com/office/drawing/2014/main" val="1088686709"/>
                    </a:ext>
                  </a:extLst>
                </a:gridCol>
                <a:gridCol w="1479953">
                  <a:extLst>
                    <a:ext uri="{9D8B030D-6E8A-4147-A177-3AD203B41FA5}">
                      <a16:colId xmlns:a16="http://schemas.microsoft.com/office/drawing/2014/main" val="1259437590"/>
                    </a:ext>
                  </a:extLst>
                </a:gridCol>
                <a:gridCol w="1479953">
                  <a:extLst>
                    <a:ext uri="{9D8B030D-6E8A-4147-A177-3AD203B41FA5}">
                      <a16:colId xmlns:a16="http://schemas.microsoft.com/office/drawing/2014/main" val="2268610361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470886766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3673019553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1816085423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2458535012"/>
                    </a:ext>
                  </a:extLst>
                </a:gridCol>
              </a:tblGrid>
              <a:tr h="355951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672966"/>
                  </a:ext>
                </a:extLst>
              </a:tr>
              <a:tr h="355951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722406"/>
                  </a:ext>
                </a:extLst>
              </a:tr>
              <a:tr h="39154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7931796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636127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961995"/>
                  </a:ext>
                </a:extLst>
              </a:tr>
              <a:tr h="7000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7808294"/>
                  </a:ext>
                </a:extLst>
              </a:tr>
              <a:tr h="37374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PROPOSED TARGETS BY THE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8197681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082448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958597"/>
                  </a:ext>
                </a:extLst>
              </a:tr>
              <a:tr h="37374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PROPOOSED TARGETS BY SECTOR / SUB-SECTOR - FEDHASA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67,5%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8284311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3861109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5635604"/>
                  </a:ext>
                </a:extLst>
              </a:tr>
              <a:tr h="37374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 PROPOSED TARGETS BY THE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895610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422173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682691"/>
                  </a:ext>
                </a:extLst>
              </a:tr>
              <a:tr h="37374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-2021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3340169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628205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28954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762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503682"/>
              </p:ext>
            </p:extLst>
          </p:nvPr>
        </p:nvGraphicFramePr>
        <p:xfrm>
          <a:off x="-1" y="6"/>
          <a:ext cx="12192001" cy="6857993"/>
        </p:xfrm>
        <a:graphic>
          <a:graphicData uri="http://schemas.openxmlformats.org/drawingml/2006/table">
            <a:tbl>
              <a:tblPr/>
              <a:tblGrid>
                <a:gridCol w="3523698">
                  <a:extLst>
                    <a:ext uri="{9D8B030D-6E8A-4147-A177-3AD203B41FA5}">
                      <a16:colId xmlns:a16="http://schemas.microsoft.com/office/drawing/2014/main" val="2123657706"/>
                    </a:ext>
                  </a:extLst>
                </a:gridCol>
                <a:gridCol w="1198057">
                  <a:extLst>
                    <a:ext uri="{9D8B030D-6E8A-4147-A177-3AD203B41FA5}">
                      <a16:colId xmlns:a16="http://schemas.microsoft.com/office/drawing/2014/main" val="451408015"/>
                    </a:ext>
                  </a:extLst>
                </a:gridCol>
                <a:gridCol w="1479953">
                  <a:extLst>
                    <a:ext uri="{9D8B030D-6E8A-4147-A177-3AD203B41FA5}">
                      <a16:colId xmlns:a16="http://schemas.microsoft.com/office/drawing/2014/main" val="2399712497"/>
                    </a:ext>
                  </a:extLst>
                </a:gridCol>
                <a:gridCol w="1479953">
                  <a:extLst>
                    <a:ext uri="{9D8B030D-6E8A-4147-A177-3AD203B41FA5}">
                      <a16:colId xmlns:a16="http://schemas.microsoft.com/office/drawing/2014/main" val="2369399857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2449383113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3956387541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4100511536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3103239084"/>
                    </a:ext>
                  </a:extLst>
                </a:gridCol>
              </a:tblGrid>
              <a:tr h="355951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7369049"/>
                  </a:ext>
                </a:extLst>
              </a:tr>
              <a:tr h="355951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2036475"/>
                  </a:ext>
                </a:extLst>
              </a:tr>
              <a:tr h="39154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984377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477056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7521371"/>
                  </a:ext>
                </a:extLst>
              </a:tr>
              <a:tr h="7000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593571"/>
                  </a:ext>
                </a:extLst>
              </a:tr>
              <a:tr h="37374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PROPOSED TARGETS BY THE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353785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3179683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402650"/>
                  </a:ext>
                </a:extLst>
              </a:tr>
              <a:tr h="37374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PROPOOSED TARGETS BY SECTOR / SUB-SECTOR - FEDHASA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7470004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34,5%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887851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943816"/>
                  </a:ext>
                </a:extLst>
              </a:tr>
              <a:tr h="37374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 PROPOSED TARGETS BY THE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6906902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983648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009456"/>
                  </a:ext>
                </a:extLst>
              </a:tr>
              <a:tr h="37374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-2021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3621118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7989"/>
                  </a:ext>
                </a:extLst>
              </a:tr>
              <a:tr h="35595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326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565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46BB2A5-8257-4946-8926-9140EB3BBB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782533"/>
              </p:ext>
            </p:extLst>
          </p:nvPr>
        </p:nvGraphicFramePr>
        <p:xfrm>
          <a:off x="0" y="119418"/>
          <a:ext cx="12192000" cy="6738582"/>
        </p:xfrm>
        <a:graphic>
          <a:graphicData uri="http://schemas.openxmlformats.org/drawingml/2006/table">
            <a:tbl>
              <a:tblPr/>
              <a:tblGrid>
                <a:gridCol w="8687712">
                  <a:extLst>
                    <a:ext uri="{9D8B030D-6E8A-4147-A177-3AD203B41FA5}">
                      <a16:colId xmlns:a16="http://schemas.microsoft.com/office/drawing/2014/main" val="65661557"/>
                    </a:ext>
                  </a:extLst>
                </a:gridCol>
                <a:gridCol w="3504288">
                  <a:extLst>
                    <a:ext uri="{9D8B030D-6E8A-4147-A177-3AD203B41FA5}">
                      <a16:colId xmlns:a16="http://schemas.microsoft.com/office/drawing/2014/main" val="4216049108"/>
                    </a:ext>
                  </a:extLst>
                </a:gridCol>
              </a:tblGrid>
              <a:tr h="112309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DISABILITY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09898"/>
                  </a:ext>
                </a:extLst>
              </a:tr>
              <a:tr h="1123097">
                <a:tc>
                  <a:txBody>
                    <a:bodyPr/>
                    <a:lstStyle/>
                    <a:p>
                      <a:pPr algn="l" fontAlgn="ctr"/>
                      <a:r>
                        <a:rPr lang="en-Z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TARGETS BY THE DEPARTMENT 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Z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440239"/>
                  </a:ext>
                </a:extLst>
              </a:tr>
              <a:tr h="112309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PROPOSED TARGETS BY SECTOR / SUB-SECTOR-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FEDHASA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</a:t>
                      </a: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771601"/>
                  </a:ext>
                </a:extLst>
              </a:tr>
              <a:tr h="1123097">
                <a:tc>
                  <a:txBody>
                    <a:bodyPr/>
                    <a:lstStyle/>
                    <a:p>
                      <a:pPr algn="l" fontAlgn="ctr"/>
                      <a:r>
                        <a:rPr lang="en-Z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</a:t>
                      </a: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TARGETS BY DEPARTMENT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535496"/>
                  </a:ext>
                </a:extLst>
              </a:tr>
              <a:tr h="1123097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127613"/>
                  </a:ext>
                </a:extLst>
              </a:tr>
              <a:tr h="1123097">
                <a:tc>
                  <a:txBody>
                    <a:bodyPr/>
                    <a:lstStyle/>
                    <a:p>
                      <a:pPr algn="l" fontAlgn="ctr"/>
                      <a:r>
                        <a:rPr lang="en-ZA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</a:t>
                      </a:r>
                      <a:r>
                        <a:rPr lang="en-ZA" sz="18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2021 </a:t>
                      </a:r>
                      <a:endParaRPr lang="en-ZA" sz="18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2291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96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9" descr="Extra3_3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" name="Title 1"/>
          <p:cNvSpPr txBox="1">
            <a:spLocks/>
          </p:cNvSpPr>
          <p:nvPr/>
        </p:nvSpPr>
        <p:spPr bwMode="auto">
          <a:xfrm>
            <a:off x="8678335" y="4197350"/>
            <a:ext cx="3003551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Thank </a:t>
            </a:r>
            <a:r>
              <a:rPr lang="en-US" altLang="en-US" sz="2700" b="1">
                <a:solidFill>
                  <a:prstClr val="white"/>
                </a:solidFill>
                <a:latin typeface="Arial" charset="0"/>
              </a:rPr>
              <a:t>You</a:t>
            </a: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…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EF70E3-3FC7-F749-A541-A6D2AA96A296}"/>
              </a:ext>
            </a:extLst>
          </p:cNvPr>
          <p:cNvSpPr txBox="1">
            <a:spLocks/>
          </p:cNvSpPr>
          <p:nvPr/>
        </p:nvSpPr>
        <p:spPr bwMode="auto">
          <a:xfrm>
            <a:off x="7965019" y="989013"/>
            <a:ext cx="4044949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34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8149</TotalTime>
  <Words>1430</Words>
  <Application>Microsoft Office PowerPoint</Application>
  <PresentationFormat>Widescreen</PresentationFormat>
  <Paragraphs>738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MS PGothic</vt:lpstr>
      <vt:lpstr>Arial</vt:lpstr>
      <vt:lpstr>Arial Bold</vt:lpstr>
      <vt:lpstr>Calibri</vt:lpstr>
      <vt:lpstr>Gill Sans MT</vt:lpstr>
      <vt:lpstr>Verdana</vt:lpstr>
      <vt:lpstr>Wingdings 2</vt:lpstr>
      <vt:lpstr>Solstice</vt:lpstr>
      <vt:lpstr>Office Theme</vt:lpstr>
      <vt:lpstr>PowerPoint Presentation</vt:lpstr>
      <vt:lpstr>PowerPoint Presentation</vt:lpstr>
      <vt:lpstr>BBBEE – Management Control Scorecard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niresh singh</dc:creator>
  <cp:lastModifiedBy>Masilo Lefika (HQ)</cp:lastModifiedBy>
  <cp:revision>353</cp:revision>
  <cp:lastPrinted>2019-06-05T11:46:50Z</cp:lastPrinted>
  <dcterms:created xsi:type="dcterms:W3CDTF">2018-08-18T13:56:52Z</dcterms:created>
  <dcterms:modified xsi:type="dcterms:W3CDTF">2022-06-27T11:23:38Z</dcterms:modified>
</cp:coreProperties>
</file>