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3" r:id="rId4"/>
    <p:sldId id="434" r:id="rId5"/>
    <p:sldId id="431" r:id="rId6"/>
    <p:sldId id="427" r:id="rId7"/>
    <p:sldId id="428" r:id="rId8"/>
    <p:sldId id="429" r:id="rId9"/>
    <p:sldId id="430" r:id="rId10"/>
    <p:sldId id="432" r:id="rId11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3"/>
            <p14:sldId id="434"/>
            <p14:sldId id="431"/>
            <p14:sldId id="427"/>
            <p14:sldId id="428"/>
            <p14:sldId id="429"/>
            <p14:sldId id="430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0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75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net Hamel" userId="cc6de506-2f7d-4b04-b633-2b76f12265a2" providerId="ADAL" clId="{0FD4832F-1B50-4813-A60E-3613179F72F0}"/>
    <pc:docChg chg="modSld">
      <pc:chgData name="Menet Hamel" userId="cc6de506-2f7d-4b04-b633-2b76f12265a2" providerId="ADAL" clId="{0FD4832F-1B50-4813-A60E-3613179F72F0}" dt="2022-03-09T11:33:40.506" v="0" actId="14734"/>
      <pc:docMkLst>
        <pc:docMk/>
      </pc:docMkLst>
      <pc:sldChg chg="modSp mod">
        <pc:chgData name="Menet Hamel" userId="cc6de506-2f7d-4b04-b633-2b76f12265a2" providerId="ADAL" clId="{0FD4832F-1B50-4813-A60E-3613179F72F0}" dt="2022-03-09T11:33:40.506" v="0" actId="14734"/>
        <pc:sldMkLst>
          <pc:docMk/>
          <pc:sldMk cId="3679020256" sldId="427"/>
        </pc:sldMkLst>
        <pc:graphicFrameChg chg="modGraphic">
          <ac:chgData name="Menet Hamel" userId="cc6de506-2f7d-4b04-b633-2b76f12265a2" providerId="ADAL" clId="{0FD4832F-1B50-4813-A60E-3613179F72F0}" dt="2022-03-09T11:33:40.506" v="0" actId="14734"/>
          <ac:graphicFrameMkLst>
            <pc:docMk/>
            <pc:sldMk cId="3679020256" sldId="427"/>
            <ac:graphicFrameMk id="3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2022/03/09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2022/03/09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2022/03/09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3/9/2022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3/9/2022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3/9/2022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3/9/2022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3/9/2022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3/9/2022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3/9/2022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3/9/2022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2022/03/09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3/9/2022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3/9/2022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3/9/2022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2022/03/09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2022/03/09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2022/03/09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2022/03/09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2022/03/09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2022/03/09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2022/03/09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2022/03/09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3/9/2022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334434" y="2759075"/>
            <a:ext cx="211243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400" b="1">
                <a:solidFill>
                  <a:srgbClr val="404040"/>
                </a:solidFill>
                <a:latin typeface="Arial Bold" pitchFamily="34" charset="0"/>
              </a:rPr>
              <a:t>11 </a:t>
            </a:r>
            <a:r>
              <a:rPr lang="en-US" altLang="en-US" sz="1400" b="1" dirty="0">
                <a:solidFill>
                  <a:srgbClr val="404040"/>
                </a:solidFill>
                <a:latin typeface="Arial Bold" pitchFamily="34" charset="0"/>
              </a:rPr>
              <a:t>November 2021</a:t>
            </a:r>
            <a:r>
              <a:rPr lang="en-US" altLang="en-US" sz="1800" b="1" dirty="0">
                <a:solidFill>
                  <a:srgbClr val="404040"/>
                </a:solidFill>
                <a:latin typeface="Arial Bold" pitchFamily="34" charset="0"/>
              </a:rPr>
              <a:t> </a:t>
            </a: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6" y="562768"/>
            <a:ext cx="11629568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3200" b="1" dirty="0">
                <a:solidFill>
                  <a:prstClr val="black"/>
                </a:solidFill>
                <a:latin typeface="Arial" charset="0"/>
              </a:rPr>
              <a:t>MINING AND QUARRYING SECTOR,INCLUDING COUNTER PROPOSALS BY MINERAL COUNCIL SA</a:t>
            </a: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-2"/>
          <a:ext cx="12191999" cy="6858002"/>
        </p:xfrm>
        <a:graphic>
          <a:graphicData uri="http://schemas.openxmlformats.org/drawingml/2006/table">
            <a:tbl>
              <a:tblPr/>
              <a:tblGrid>
                <a:gridCol w="3809997">
                  <a:extLst>
                    <a:ext uri="{9D8B030D-6E8A-4147-A177-3AD203B41FA5}">
                      <a16:colId xmlns:a16="http://schemas.microsoft.com/office/drawing/2014/main" val="110218838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3139687555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1107610476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2799097031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1041620920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1800220699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3769921020"/>
                    </a:ext>
                  </a:extLst>
                </a:gridCol>
              </a:tblGrid>
              <a:tr h="20201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(*Source: Statistics South Africa, (QLFS, Quarter3 2020)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820575"/>
                  </a:ext>
                </a:extLst>
              </a:tr>
              <a:tr h="208979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COLOURED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459154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371381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181400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919839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420644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384272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85,6%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101,9%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963619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State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36268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45,9%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014698"/>
                  </a:ext>
                </a:extLst>
              </a:tr>
              <a:tr h="31346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100,1%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953757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707910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43,3%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8904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058399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8717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43480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86,1%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23963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Limpopo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4214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51932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97,2%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58472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Mpumalanga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418229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71706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68304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West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770726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40,3%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460008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9333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60,9%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2925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39,1%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882436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47,8%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70177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166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55429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84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329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1" y="274638"/>
            <a:ext cx="11661213" cy="61799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altLang="en-US" sz="3200" b="1" dirty="0">
                <a:solidFill>
                  <a:srgbClr val="4F271C">
                    <a:satMod val="130000"/>
                  </a:srgbClr>
                </a:solidFill>
                <a:latin typeface="Calibri" panose="020F0502020204030204" pitchFamily="34" charset="0"/>
                <a:ea typeface="ＭＳ Ｐゴシック" pitchFamily="34" charset="-128"/>
              </a:rPr>
              <a:t>MINING CHARTER EE TARGETS (SEPT 2018)  </a:t>
            </a:r>
            <a:endParaRPr lang="en-ZA" sz="3200" dirty="0">
              <a:latin typeface="Calibri" panose="020F050202020403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" y="1186543"/>
          <a:ext cx="12094029" cy="536960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Historically</a:t>
                      </a:r>
                      <a:r>
                        <a:rPr lang="en-ZA" sz="1800" b="1" baseline="0" dirty="0"/>
                        <a:t> Disadvantaged Individuals (HDI)</a:t>
                      </a:r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Board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Executive/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984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l"/>
                      <a:r>
                        <a:rPr kumimoji="0" lang="en-ZA" sz="1800" b="1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1.5% as a percentage of all employees reflective of national or provincial demographics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5358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054544"/>
              </p:ext>
            </p:extLst>
          </p:nvPr>
        </p:nvGraphicFramePr>
        <p:xfrm>
          <a:off x="-1" y="2"/>
          <a:ext cx="12191999" cy="6858002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402500837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780912292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728473429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19932414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52148614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84556872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20366184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117046665"/>
                    </a:ext>
                  </a:extLst>
                </a:gridCol>
              </a:tblGrid>
              <a:tr h="327039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666418"/>
                  </a:ext>
                </a:extLst>
              </a:tr>
              <a:tr h="327039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239715"/>
                  </a:ext>
                </a:extLst>
              </a:tr>
              <a:tr h="35974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523627"/>
                  </a:ext>
                </a:extLst>
              </a:tr>
              <a:tr h="32703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3252481"/>
                  </a:ext>
                </a:extLst>
              </a:tr>
              <a:tr h="32703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651473"/>
                  </a:ext>
                </a:extLst>
              </a:tr>
              <a:tr h="8666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67550"/>
                  </a:ext>
                </a:extLst>
              </a:tr>
              <a:tr h="29869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 AFTER SUBMISSION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651797"/>
                  </a:ext>
                </a:extLst>
              </a:tr>
              <a:tr h="29869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364656"/>
                  </a:ext>
                </a:extLst>
              </a:tr>
              <a:tr h="47965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1041043"/>
                  </a:ext>
                </a:extLst>
              </a:tr>
              <a:tr h="34339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Minerals Council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513928"/>
                  </a:ext>
                </a:extLst>
              </a:tr>
              <a:tr h="35974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6799795"/>
                  </a:ext>
                </a:extLst>
              </a:tr>
              <a:tr h="29869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068022"/>
                  </a:ext>
                </a:extLst>
              </a:tr>
              <a:tr h="32703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674548"/>
                  </a:ext>
                </a:extLst>
              </a:tr>
              <a:tr h="29869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2764213"/>
                  </a:ext>
                </a:extLst>
              </a:tr>
              <a:tr h="31068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976054"/>
                  </a:ext>
                </a:extLst>
              </a:tr>
              <a:tr h="327039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702866"/>
                  </a:ext>
                </a:extLst>
              </a:tr>
              <a:tr h="32703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097919"/>
                  </a:ext>
                </a:extLst>
              </a:tr>
              <a:tr h="32703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233393"/>
                  </a:ext>
                </a:extLst>
              </a:tr>
              <a:tr h="32703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437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049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543237"/>
              </p:ext>
            </p:extLst>
          </p:nvPr>
        </p:nvGraphicFramePr>
        <p:xfrm>
          <a:off x="-1" y="7"/>
          <a:ext cx="12191999" cy="7060755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74777858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697867129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57386812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15518339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13699985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19588361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93100515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88211741"/>
                    </a:ext>
                  </a:extLst>
                </a:gridCol>
              </a:tblGrid>
              <a:tr h="34762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4372887"/>
                  </a:ext>
                </a:extLst>
              </a:tr>
              <a:tr h="34762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054958"/>
                  </a:ext>
                </a:extLst>
              </a:tr>
              <a:tr h="34762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3309218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178859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16326"/>
                  </a:ext>
                </a:extLst>
              </a:tr>
              <a:tr h="6864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387743"/>
                  </a:ext>
                </a:extLst>
              </a:tr>
              <a:tr h="34762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 AFTER SUBMISSION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288798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5136426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8512495"/>
                  </a:ext>
                </a:extLst>
              </a:tr>
              <a:tr h="34762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Minerals Council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0221067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44472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7859002"/>
                  </a:ext>
                </a:extLst>
              </a:tr>
              <a:tr h="34762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271487"/>
                  </a:ext>
                </a:extLst>
              </a:tr>
              <a:tr h="46466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476928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940146"/>
                  </a:ext>
                </a:extLst>
              </a:tr>
              <a:tr h="347627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425057"/>
                  </a:ext>
                </a:extLst>
              </a:tr>
              <a:tr h="34762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274695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914747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842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020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350098"/>
              </p:ext>
            </p:extLst>
          </p:nvPr>
        </p:nvGraphicFramePr>
        <p:xfrm>
          <a:off x="-1" y="7"/>
          <a:ext cx="12191999" cy="6943718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289178221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293107987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960134775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02971443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50061235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91265935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9824155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279719320"/>
                    </a:ext>
                  </a:extLst>
                </a:gridCol>
              </a:tblGrid>
              <a:tr h="34762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813603"/>
                  </a:ext>
                </a:extLst>
              </a:tr>
              <a:tr h="347627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393734"/>
                  </a:ext>
                </a:extLst>
              </a:tr>
              <a:tr h="34762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625592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062440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0556123"/>
                  </a:ext>
                </a:extLst>
              </a:tr>
              <a:tr h="68643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214504"/>
                  </a:ext>
                </a:extLst>
              </a:tr>
              <a:tr h="34762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 AFTER SUBMISSION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127368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318532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475898"/>
                  </a:ext>
                </a:extLst>
              </a:tr>
              <a:tr h="34762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Minerals Council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945363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665673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2577090"/>
                  </a:ext>
                </a:extLst>
              </a:tr>
              <a:tr h="34762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007438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154204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1002802"/>
                  </a:ext>
                </a:extLst>
              </a:tr>
              <a:tr h="347627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89962"/>
                  </a:ext>
                </a:extLst>
              </a:tr>
              <a:tr h="34762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5974266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822727"/>
                  </a:ext>
                </a:extLst>
              </a:tr>
              <a:tr h="34762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061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121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549485"/>
              </p:ext>
            </p:extLst>
          </p:nvPr>
        </p:nvGraphicFramePr>
        <p:xfrm>
          <a:off x="-1" y="-5"/>
          <a:ext cx="12191999" cy="6858011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24870356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127976203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35431991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98011606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14810879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51921471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49253633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84425998"/>
                    </a:ext>
                  </a:extLst>
                </a:gridCol>
              </a:tblGrid>
              <a:tr h="300162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941844"/>
                  </a:ext>
                </a:extLst>
              </a:tr>
              <a:tr h="592704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862246"/>
                  </a:ext>
                </a:extLst>
              </a:tr>
              <a:tr h="30016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84370"/>
                  </a:ext>
                </a:extLst>
              </a:tr>
              <a:tr h="30016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762906"/>
                  </a:ext>
                </a:extLst>
              </a:tr>
              <a:tr h="30016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700157"/>
                  </a:ext>
                </a:extLst>
              </a:tr>
              <a:tr h="8852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203423"/>
                  </a:ext>
                </a:extLst>
              </a:tr>
              <a:tr h="30016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 AFTER SUBMISSION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272405"/>
                  </a:ext>
                </a:extLst>
              </a:tr>
              <a:tr h="30016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598746"/>
                  </a:ext>
                </a:extLst>
              </a:tr>
              <a:tr h="30016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741887"/>
                  </a:ext>
                </a:extLst>
              </a:tr>
              <a:tr h="30016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Minerals Council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04191"/>
                  </a:ext>
                </a:extLst>
              </a:tr>
              <a:tr h="30016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489955"/>
                  </a:ext>
                </a:extLst>
              </a:tr>
              <a:tr h="57746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890741"/>
                  </a:ext>
                </a:extLst>
              </a:tr>
              <a:tr h="30016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20853"/>
                  </a:ext>
                </a:extLst>
              </a:tr>
              <a:tr h="30016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602444"/>
                  </a:ext>
                </a:extLst>
              </a:tr>
              <a:tr h="30016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813228"/>
                  </a:ext>
                </a:extLst>
              </a:tr>
              <a:tr h="300162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427778"/>
                  </a:ext>
                </a:extLst>
              </a:tr>
              <a:tr h="30016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2646535"/>
                  </a:ext>
                </a:extLst>
              </a:tr>
              <a:tr h="30016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392286"/>
                  </a:ext>
                </a:extLst>
              </a:tr>
              <a:tr h="30016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6809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003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8DF0C626-2360-4839-8831-C76F7B462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800166"/>
              </p:ext>
            </p:extLst>
          </p:nvPr>
        </p:nvGraphicFramePr>
        <p:xfrm>
          <a:off x="0" y="-2"/>
          <a:ext cx="12192000" cy="6858000"/>
        </p:xfrm>
        <a:graphic>
          <a:graphicData uri="http://schemas.openxmlformats.org/drawingml/2006/table">
            <a:tbl>
              <a:tblPr/>
              <a:tblGrid>
                <a:gridCol w="8687713">
                  <a:extLst>
                    <a:ext uri="{9D8B030D-6E8A-4147-A177-3AD203B41FA5}">
                      <a16:colId xmlns:a16="http://schemas.microsoft.com/office/drawing/2014/main" val="1623771428"/>
                    </a:ext>
                  </a:extLst>
                </a:gridCol>
                <a:gridCol w="3504287">
                  <a:extLst>
                    <a:ext uri="{9D8B030D-6E8A-4147-A177-3AD203B41FA5}">
                      <a16:colId xmlns:a16="http://schemas.microsoft.com/office/drawing/2014/main" val="1895329686"/>
                    </a:ext>
                  </a:extLst>
                </a:gridCol>
              </a:tblGrid>
              <a:tr h="53724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DISABILITY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0870751"/>
                  </a:ext>
                </a:extLst>
              </a:tr>
              <a:tr h="1056464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009644"/>
                  </a:ext>
                </a:extLst>
              </a:tr>
              <a:tr h="20948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 </a:t>
                      </a:r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Minerals Council SA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 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256714"/>
                  </a:ext>
                </a:extLst>
              </a:tr>
              <a:tr h="1575681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DEPARTMENT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022234"/>
                  </a:ext>
                </a:extLst>
              </a:tr>
              <a:tr h="537246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024701"/>
                  </a:ext>
                </a:extLst>
              </a:tr>
              <a:tr h="1056464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7517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7598</TotalTime>
  <Words>1479</Words>
  <Application>Microsoft Office PowerPoint</Application>
  <PresentationFormat>Widescreen</PresentationFormat>
  <Paragraphs>775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Calibri</vt:lpstr>
      <vt:lpstr>Gill Sans MT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MINING CHARTER EE TARGETS (SEPT 2018)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Menet Hamel</cp:lastModifiedBy>
  <cp:revision>351</cp:revision>
  <cp:lastPrinted>2019-06-05T11:46:50Z</cp:lastPrinted>
  <dcterms:created xsi:type="dcterms:W3CDTF">2018-08-18T13:56:52Z</dcterms:created>
  <dcterms:modified xsi:type="dcterms:W3CDTF">2022-03-09T11:33:51Z</dcterms:modified>
</cp:coreProperties>
</file>