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434" r:id="rId3"/>
    <p:sldId id="440" r:id="rId4"/>
    <p:sldId id="441" r:id="rId5"/>
    <p:sldId id="442" r:id="rId6"/>
    <p:sldId id="443" r:id="rId7"/>
    <p:sldId id="444" r:id="rId8"/>
    <p:sldId id="445" r:id="rId9"/>
    <p:sldId id="446" r:id="rId10"/>
    <p:sldId id="439" r:id="rId11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CB1AF4-8897-48D3-B3A5-1B1E88EA14DA}">
          <p14:sldIdLst>
            <p14:sldId id="434"/>
            <p14:sldId id="440"/>
            <p14:sldId id="441"/>
            <p14:sldId id="442"/>
            <p14:sldId id="443"/>
            <p14:sldId id="444"/>
            <p14:sldId id="445"/>
            <p14:sldId id="446"/>
            <p14:sldId id="439"/>
          </p14:sldIdLst>
        </p14:section>
        <p14:section name="Untitled Section" id="{882D0995-C826-4603-B626-D59ED8627D7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0" autoAdjust="0"/>
    <p:restoredTop sz="91789" autoAdjust="0"/>
  </p:normalViewPr>
  <p:slideViewPr>
    <p:cSldViewPr snapToGrid="0">
      <p:cViewPr varScale="1">
        <p:scale>
          <a:sx n="59" d="100"/>
          <a:sy n="59" d="100"/>
        </p:scale>
        <p:origin x="97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8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6251-12A2-4545-844E-6ABFE2A8A1F5}" type="datetime1">
              <a:rPr lang="en-US" altLang="en-US"/>
              <a:pPr>
                <a:defRPr/>
              </a:pPr>
              <a:t>8/3/2022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80981-4D61-4257-89E3-9FF7803D0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0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9CAC2-2C8F-459E-8201-116D7135B5C3}" type="datetime1">
              <a:rPr lang="en-US" altLang="en-US"/>
              <a:pPr>
                <a:defRPr/>
              </a:pPr>
              <a:t>8/3/2022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930E-49F6-4160-B8E7-FBCD4D55A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39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1E8A-8871-4272-B0C3-F02AB39F1B09}" type="datetime1">
              <a:rPr lang="en-US" altLang="en-US"/>
              <a:pPr>
                <a:defRPr/>
              </a:pPr>
              <a:t>8/3/2022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092F7-BF4C-44B0-A363-3F6543AF6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20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E5AA-AED2-4F81-9C45-0CB93F0FD1AE}" type="datetime1">
              <a:rPr lang="en-US" altLang="en-US"/>
              <a:pPr>
                <a:defRPr/>
              </a:pPr>
              <a:t>8/3/2022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5466-5D94-4BAF-B390-C4A437CE86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4258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9C9AF-46C8-4BF0-8C8F-737BC17AC801}" type="datetime1">
              <a:rPr lang="en-US" altLang="en-US"/>
              <a:pPr>
                <a:defRPr/>
              </a:pPr>
              <a:t>8/3/2022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C9850-89B6-4076-826D-4B5E960A41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5231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BB64-1C72-4239-B3C9-458709F3D455}" type="datetime1">
              <a:rPr lang="en-US" altLang="en-US"/>
              <a:pPr>
                <a:defRPr/>
              </a:pPr>
              <a:t>8/3/2022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7F59-524F-4897-9162-BA096BACEC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9165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7898-B679-4D21-A92C-282BAD416169}" type="datetime1">
              <a:rPr lang="en-US" altLang="en-US"/>
              <a:pPr>
                <a:defRPr/>
              </a:pPr>
              <a:t>8/3/2022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DC79-2D42-496D-BF71-F784268299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0721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33D9A-D940-49E4-B635-0530B6C736F6}" type="datetime1">
              <a:rPr lang="en-US" altLang="en-US"/>
              <a:pPr>
                <a:defRPr/>
              </a:pPr>
              <a:t>8/3/2022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A319-C5ED-47FB-B747-DD187817BB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080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2B66-721F-4085-8895-E8E3387DCDBE}" type="datetime1">
              <a:rPr lang="en-US" altLang="en-US"/>
              <a:pPr>
                <a:defRPr/>
              </a:pPr>
              <a:t>8/3/2022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328B-6DBF-4863-A97C-DA6161ACF6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0177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C05D-BD22-4F7A-BBB1-359C9DCE9C38}" type="datetime1">
              <a:rPr lang="en-US" altLang="en-US"/>
              <a:pPr>
                <a:defRPr/>
              </a:pPr>
              <a:t>8/3/2022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7BA9B-5C61-41E4-9F6B-40C5E00640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1670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B02C-C1E9-4DB9-8C96-09DB3D03F1C7}" type="datetime1">
              <a:rPr lang="en-US" altLang="en-US"/>
              <a:pPr>
                <a:defRPr/>
              </a:pPr>
              <a:t>8/3/2022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68D9-13DD-46A1-BD18-3FCCB27E0F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950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3B45-C5CE-4F6F-BC85-046C34C99D40}" type="datetime1">
              <a:rPr lang="en-US" altLang="en-US"/>
              <a:pPr>
                <a:defRPr/>
              </a:pPr>
              <a:t>8/3/2022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1C7C3-FA8A-4466-97A1-EDBB24649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436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DA56B-110C-4C35-AA81-13E076BB6543}" type="datetime1">
              <a:rPr lang="en-US" altLang="en-US"/>
              <a:pPr>
                <a:defRPr/>
              </a:pPr>
              <a:t>8/3/2022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B21B-A4D8-4CA1-8F3A-02DB53B920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6390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562B-B2E4-4EC2-8D5B-0C52548A58F3}" type="datetime1">
              <a:rPr lang="en-US" altLang="en-US"/>
              <a:pPr>
                <a:defRPr/>
              </a:pPr>
              <a:t>8/3/2022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EECF-8F84-4E95-8A48-CBD3F19657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7508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1698-615C-44A4-A0E4-1C24F6AE4A4D}" type="datetime1">
              <a:rPr lang="en-US" altLang="en-US"/>
              <a:pPr>
                <a:defRPr/>
              </a:pPr>
              <a:t>8/3/2022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B3BFC-8A1E-44DE-80C8-E3230B2964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549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232EB-ADDE-4CF7-9FCD-E0BB9661FDFB}" type="datetime1">
              <a:rPr lang="en-US" altLang="en-US"/>
              <a:pPr>
                <a:defRPr/>
              </a:pPr>
              <a:t>8/3/2022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6DA2C-3B99-4A0A-AFE1-CBD01143C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64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86F9-F907-4D19-80EE-DF1CA4F88688}" type="datetime1">
              <a:rPr lang="en-US" altLang="en-US"/>
              <a:pPr>
                <a:defRPr/>
              </a:pPr>
              <a:t>8/3/2022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D4552-6785-451B-BE50-1C70A1195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95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E7D5-902A-474A-A5CF-C734C834914C}" type="datetime1">
              <a:rPr lang="en-US" altLang="en-US"/>
              <a:pPr>
                <a:defRPr/>
              </a:pPr>
              <a:t>8/3/2022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647A-76BB-4169-BB1B-4F19D2028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60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89AD4-74D8-49FD-AC58-F010331588AB}" type="datetime1">
              <a:rPr lang="en-US" altLang="en-US"/>
              <a:pPr>
                <a:defRPr/>
              </a:pPr>
              <a:t>8/3/2022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60B1-9E22-4EF6-8B84-0FCD4D55F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19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9E3B-F9EA-4141-A25D-99520F3A8270}" type="datetime1">
              <a:rPr lang="en-US" altLang="en-US"/>
              <a:pPr>
                <a:defRPr/>
              </a:pPr>
              <a:t>8/3/2022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5E7E-D3F4-4ABE-A2CA-F61265E59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17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5D8F-ECCC-4FD3-9932-8F8D67521C6F}" type="datetime1">
              <a:rPr lang="en-US" altLang="en-US"/>
              <a:pPr>
                <a:defRPr/>
              </a:pPr>
              <a:t>8/3/2022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4EB9-36E4-4A86-AD71-E68163AEF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79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9FC1-B3A2-4A1E-9080-65C6295D256C}" type="datetime1">
              <a:rPr lang="en-US" altLang="en-US"/>
              <a:pPr>
                <a:defRPr/>
              </a:pPr>
              <a:t>8/3/2022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891C-7F64-43EB-A5FB-E2AF83BF9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99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1FF6A2C-2CB5-4AE7-867F-CEBC00889E55}" type="datetime1">
              <a:rPr lang="en-US" altLang="en-US"/>
              <a:pPr>
                <a:defRPr/>
              </a:pPr>
              <a:t>8/3/2022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01AAFAC-36E0-4974-AA52-5A15818DF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99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BCE06B7-2EE5-4729-9847-0FCDD6EEA133}" type="datetime1">
              <a:rPr lang="en-US" altLang="en-US"/>
              <a:pPr>
                <a:defRPr/>
              </a:pPr>
              <a:t>8/3/2022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E46FAB-A745-4578-9F85-41D5D11802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339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6"/>
          <p:cNvSpPr txBox="1">
            <a:spLocks/>
          </p:cNvSpPr>
          <p:nvPr/>
        </p:nvSpPr>
        <p:spPr bwMode="auto">
          <a:xfrm>
            <a:off x="2281646" y="1"/>
            <a:ext cx="7228114" cy="31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6938"/>
                </a:solidFill>
                <a:latin typeface="Arial" panose="020B0604020202020204" pitchFamily="34" charset="0"/>
              </a:rPr>
              <a:t>SECTOR TARGETS ENGAGEMENT: REAL ESTATE ACTIVITIES SECTOR</a:t>
            </a:r>
          </a:p>
        </p:txBody>
      </p:sp>
      <p:sp>
        <p:nvSpPr>
          <p:cNvPr id="13315" name="Subtitle 17"/>
          <p:cNvSpPr txBox="1">
            <a:spLocks/>
          </p:cNvSpPr>
          <p:nvPr/>
        </p:nvSpPr>
        <p:spPr bwMode="auto">
          <a:xfrm>
            <a:off x="2944813" y="4572000"/>
            <a:ext cx="2241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fontAlgn="base"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404040"/>
                </a:solidFill>
                <a:latin typeface="Arial Bold" panose="020B0704020202020204" pitchFamily="34" charset="0"/>
              </a:rPr>
              <a:t>04 August 2022</a:t>
            </a:r>
          </a:p>
        </p:txBody>
      </p:sp>
    </p:spTree>
    <p:extLst>
      <p:ext uri="{BB962C8B-B14F-4D97-AF65-F5344CB8AC3E}">
        <p14:creationId xmlns:p14="http://schemas.microsoft.com/office/powerpoint/2010/main" val="130240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348189"/>
              </p:ext>
            </p:extLst>
          </p:nvPr>
        </p:nvGraphicFramePr>
        <p:xfrm>
          <a:off x="997528" y="-2"/>
          <a:ext cx="10357658" cy="6858002"/>
        </p:xfrm>
        <a:graphic>
          <a:graphicData uri="http://schemas.openxmlformats.org/drawingml/2006/table">
            <a:tbl>
              <a:tblPr/>
              <a:tblGrid>
                <a:gridCol w="3236768">
                  <a:extLst>
                    <a:ext uri="{9D8B030D-6E8A-4147-A177-3AD203B41FA5}">
                      <a16:colId xmlns:a16="http://schemas.microsoft.com/office/drawing/2014/main" val="1775106632"/>
                    </a:ext>
                  </a:extLst>
                </a:gridCol>
                <a:gridCol w="1100501">
                  <a:extLst>
                    <a:ext uri="{9D8B030D-6E8A-4147-A177-3AD203B41FA5}">
                      <a16:colId xmlns:a16="http://schemas.microsoft.com/office/drawing/2014/main" val="1268613294"/>
                    </a:ext>
                  </a:extLst>
                </a:gridCol>
                <a:gridCol w="1359443">
                  <a:extLst>
                    <a:ext uri="{9D8B030D-6E8A-4147-A177-3AD203B41FA5}">
                      <a16:colId xmlns:a16="http://schemas.microsoft.com/office/drawing/2014/main" val="70052215"/>
                    </a:ext>
                  </a:extLst>
                </a:gridCol>
                <a:gridCol w="1359443">
                  <a:extLst>
                    <a:ext uri="{9D8B030D-6E8A-4147-A177-3AD203B41FA5}">
                      <a16:colId xmlns:a16="http://schemas.microsoft.com/office/drawing/2014/main" val="1440609100"/>
                    </a:ext>
                  </a:extLst>
                </a:gridCol>
                <a:gridCol w="1100501">
                  <a:extLst>
                    <a:ext uri="{9D8B030D-6E8A-4147-A177-3AD203B41FA5}">
                      <a16:colId xmlns:a16="http://schemas.microsoft.com/office/drawing/2014/main" val="2608893865"/>
                    </a:ext>
                  </a:extLst>
                </a:gridCol>
                <a:gridCol w="1100501">
                  <a:extLst>
                    <a:ext uri="{9D8B030D-6E8A-4147-A177-3AD203B41FA5}">
                      <a16:colId xmlns:a16="http://schemas.microsoft.com/office/drawing/2014/main" val="2321189617"/>
                    </a:ext>
                  </a:extLst>
                </a:gridCol>
                <a:gridCol w="1100501">
                  <a:extLst>
                    <a:ext uri="{9D8B030D-6E8A-4147-A177-3AD203B41FA5}">
                      <a16:colId xmlns:a16="http://schemas.microsoft.com/office/drawing/2014/main" val="1874904964"/>
                    </a:ext>
                  </a:extLst>
                </a:gridCol>
              </a:tblGrid>
              <a:tr h="202013">
                <a:tc gridSpan="7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(*Source: Statistics South Africa, (QLFS, Quarter3 2021)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27575"/>
                  </a:ext>
                </a:extLst>
              </a:tr>
              <a:tr h="2089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EAP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AFRICAN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COLOURED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072527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001808"/>
                  </a:ext>
                </a:extLst>
              </a:tr>
              <a:tr h="2194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37661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136522"/>
                  </a:ext>
                </a:extLst>
              </a:tr>
              <a:tr h="21942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289166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775235"/>
                  </a:ext>
                </a:extLst>
              </a:tr>
              <a:tr h="2194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969732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955269"/>
                  </a:ext>
                </a:extLst>
              </a:tr>
              <a:tr h="2194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646025"/>
                  </a:ext>
                </a:extLst>
              </a:tr>
              <a:tr h="3134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876682"/>
                  </a:ext>
                </a:extLst>
              </a:tr>
              <a:tr h="21942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147642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227290"/>
                  </a:ext>
                </a:extLst>
              </a:tr>
              <a:tr h="2194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250230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KwaZulu-Natal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358491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191481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5217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142106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469013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547180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840740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371100"/>
                  </a:ext>
                </a:extLst>
              </a:tr>
              <a:tr h="2194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871960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West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799204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49733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668564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90689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1076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047813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94768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239016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875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53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12192000" cy="917883"/>
          </a:xfrm>
          <a:prstGeom prst="rect">
            <a:avLst/>
          </a:prstGeom>
          <a:solidFill>
            <a:srgbClr val="84AA33">
              <a:lumMod val="60000"/>
              <a:lumOff val="40000"/>
            </a:srgbClr>
          </a:solidFill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0" i="0" u="none" strike="noStrike" kern="1200" cap="none" spc="0" normalizeH="0" baseline="0" noProof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BBBEE – Management Control Scorecard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1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18812"/>
              </p:ext>
            </p:extLst>
          </p:nvPr>
        </p:nvGraphicFramePr>
        <p:xfrm>
          <a:off x="896115" y="917880"/>
          <a:ext cx="10671045" cy="5940119"/>
        </p:xfrm>
        <a:graphic>
          <a:graphicData uri="http://schemas.openxmlformats.org/drawingml/2006/table">
            <a:tbl>
              <a:tblPr firstRow="1" bandRow="1"/>
              <a:tblGrid>
                <a:gridCol w="3557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7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7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2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endParaRPr lang="en-ZA" sz="1800" b="1" dirty="0"/>
                    </a:p>
                  </a:txBody>
                  <a:tcPr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2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endParaRPr lang="en-ZA" sz="1800" b="1" dirty="0"/>
                    </a:p>
                  </a:txBody>
                  <a:tcPr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>
                          <a:latin typeface="Calibri" panose="020F0502020204030204" pitchFamily="34" charset="0"/>
                        </a:rPr>
                        <a:t>Black Female</a:t>
                      </a: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2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2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/>
                        <a:t> Top Management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/>
                        <a:t>50%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/>
                        <a:t>25%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2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r>
                        <a:rPr lang="en-ZA" sz="1800" b="1" dirty="0"/>
                        <a:t>Senior Management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/>
                        <a:t>60%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/>
                        <a:t>30%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82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r>
                        <a:rPr lang="en-ZA" sz="1800" b="1" dirty="0"/>
                        <a:t>Professionally Qualified/ Middle Management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/>
                        <a:t>75%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/>
                        <a:t>38%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3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r>
                        <a:rPr lang="en-ZA" sz="1800" b="1" dirty="0"/>
                        <a:t>Skilled Technical/Junior</a:t>
                      </a:r>
                      <a:r>
                        <a:rPr lang="en-ZA" sz="1800" b="1" baseline="0" dirty="0"/>
                        <a:t> Management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/>
                        <a:t>88%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/>
                        <a:t>44%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72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r>
                        <a:rPr lang="en-ZA" sz="1800" b="1" dirty="0"/>
                        <a:t>Employees with disabilities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533400" indent="0" algn="ctr"/>
                      <a:r>
                        <a:rPr lang="en-ZA" sz="1800" b="1" dirty="0"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121924" marR="121924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97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005949"/>
              </p:ext>
            </p:extLst>
          </p:nvPr>
        </p:nvGraphicFramePr>
        <p:xfrm>
          <a:off x="877825" y="832105"/>
          <a:ext cx="10378439" cy="6025902"/>
        </p:xfrm>
        <a:graphic>
          <a:graphicData uri="http://schemas.openxmlformats.org/drawingml/2006/table">
            <a:tbl>
              <a:tblPr/>
              <a:tblGrid>
                <a:gridCol w="2931762">
                  <a:extLst>
                    <a:ext uri="{9D8B030D-6E8A-4147-A177-3AD203B41FA5}">
                      <a16:colId xmlns:a16="http://schemas.microsoft.com/office/drawing/2014/main" val="1525082846"/>
                    </a:ext>
                  </a:extLst>
                </a:gridCol>
                <a:gridCol w="996799">
                  <a:extLst>
                    <a:ext uri="{9D8B030D-6E8A-4147-A177-3AD203B41FA5}">
                      <a16:colId xmlns:a16="http://schemas.microsoft.com/office/drawing/2014/main" val="377945121"/>
                    </a:ext>
                  </a:extLst>
                </a:gridCol>
                <a:gridCol w="1231341">
                  <a:extLst>
                    <a:ext uri="{9D8B030D-6E8A-4147-A177-3AD203B41FA5}">
                      <a16:colId xmlns:a16="http://schemas.microsoft.com/office/drawing/2014/main" val="1428877771"/>
                    </a:ext>
                  </a:extLst>
                </a:gridCol>
                <a:gridCol w="1231341">
                  <a:extLst>
                    <a:ext uri="{9D8B030D-6E8A-4147-A177-3AD203B41FA5}">
                      <a16:colId xmlns:a16="http://schemas.microsoft.com/office/drawing/2014/main" val="2274344608"/>
                    </a:ext>
                  </a:extLst>
                </a:gridCol>
                <a:gridCol w="996799">
                  <a:extLst>
                    <a:ext uri="{9D8B030D-6E8A-4147-A177-3AD203B41FA5}">
                      <a16:colId xmlns:a16="http://schemas.microsoft.com/office/drawing/2014/main" val="1131632770"/>
                    </a:ext>
                  </a:extLst>
                </a:gridCol>
                <a:gridCol w="996799">
                  <a:extLst>
                    <a:ext uri="{9D8B030D-6E8A-4147-A177-3AD203B41FA5}">
                      <a16:colId xmlns:a16="http://schemas.microsoft.com/office/drawing/2014/main" val="1991726830"/>
                    </a:ext>
                  </a:extLst>
                </a:gridCol>
                <a:gridCol w="996799">
                  <a:extLst>
                    <a:ext uri="{9D8B030D-6E8A-4147-A177-3AD203B41FA5}">
                      <a16:colId xmlns:a16="http://schemas.microsoft.com/office/drawing/2014/main" val="440204865"/>
                    </a:ext>
                  </a:extLst>
                </a:gridCol>
                <a:gridCol w="996799">
                  <a:extLst>
                    <a:ext uri="{9D8B030D-6E8A-4147-A177-3AD203B41FA5}">
                      <a16:colId xmlns:a16="http://schemas.microsoft.com/office/drawing/2014/main" val="347418832"/>
                    </a:ext>
                  </a:extLst>
                </a:gridCol>
              </a:tblGrid>
              <a:tr h="291136">
                <a:tc gridSpan="8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MANAGEMENT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597379"/>
                  </a:ext>
                </a:extLst>
              </a:tr>
              <a:tr h="2911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MANAGEMENT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608461"/>
                  </a:ext>
                </a:extLst>
              </a:tr>
              <a:tr h="320251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OR PROVINCIAL EAP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8688"/>
                  </a:ext>
                </a:extLst>
              </a:tr>
              <a:tr h="2911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097703"/>
                  </a:ext>
                </a:extLst>
              </a:tr>
              <a:tr h="2911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484183"/>
                  </a:ext>
                </a:extLst>
              </a:tr>
              <a:tr h="7715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PROPORTION OF EAP WITHIN BLACK GROUP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BLACK TARGET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280686"/>
                  </a:ext>
                </a:extLst>
              </a:tr>
              <a:tr h="265906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411824"/>
                  </a:ext>
                </a:extLst>
              </a:tr>
              <a:tr h="2659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746258"/>
                  </a:ext>
                </a:extLst>
              </a:tr>
              <a:tr h="3477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59219"/>
                  </a:ext>
                </a:extLst>
              </a:tr>
              <a:tr h="305693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TARGETS BY SECTOR / SUB-SECTOR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200069"/>
                  </a:ext>
                </a:extLst>
              </a:tr>
              <a:tr h="32025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856331"/>
                  </a:ext>
                </a:extLst>
              </a:tr>
              <a:tr h="2659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176253"/>
                  </a:ext>
                </a:extLst>
              </a:tr>
              <a:tr h="291136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02896"/>
                  </a:ext>
                </a:extLst>
              </a:tr>
              <a:tr h="2659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42494"/>
                  </a:ext>
                </a:extLst>
              </a:tr>
              <a:tr h="2765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869728"/>
                  </a:ext>
                </a:extLst>
              </a:tr>
              <a:tr h="2911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87919"/>
                  </a:ext>
                </a:extLst>
              </a:tr>
              <a:tr h="291136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2021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175299"/>
                  </a:ext>
                </a:extLst>
              </a:tr>
              <a:tr h="2911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443797"/>
                  </a:ext>
                </a:extLst>
              </a:tr>
              <a:tr h="2911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0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11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16510"/>
              </p:ext>
            </p:extLst>
          </p:nvPr>
        </p:nvGraphicFramePr>
        <p:xfrm>
          <a:off x="758951" y="872833"/>
          <a:ext cx="10640569" cy="5985167"/>
        </p:xfrm>
        <a:graphic>
          <a:graphicData uri="http://schemas.openxmlformats.org/drawingml/2006/table">
            <a:tbl>
              <a:tblPr/>
              <a:tblGrid>
                <a:gridCol w="3005807">
                  <a:extLst>
                    <a:ext uri="{9D8B030D-6E8A-4147-A177-3AD203B41FA5}">
                      <a16:colId xmlns:a16="http://schemas.microsoft.com/office/drawing/2014/main" val="1541901241"/>
                    </a:ext>
                  </a:extLst>
                </a:gridCol>
                <a:gridCol w="1021976">
                  <a:extLst>
                    <a:ext uri="{9D8B030D-6E8A-4147-A177-3AD203B41FA5}">
                      <a16:colId xmlns:a16="http://schemas.microsoft.com/office/drawing/2014/main" val="1408971244"/>
                    </a:ext>
                  </a:extLst>
                </a:gridCol>
                <a:gridCol w="1262441">
                  <a:extLst>
                    <a:ext uri="{9D8B030D-6E8A-4147-A177-3AD203B41FA5}">
                      <a16:colId xmlns:a16="http://schemas.microsoft.com/office/drawing/2014/main" val="1676662547"/>
                    </a:ext>
                  </a:extLst>
                </a:gridCol>
                <a:gridCol w="1262441">
                  <a:extLst>
                    <a:ext uri="{9D8B030D-6E8A-4147-A177-3AD203B41FA5}">
                      <a16:colId xmlns:a16="http://schemas.microsoft.com/office/drawing/2014/main" val="1396843552"/>
                    </a:ext>
                  </a:extLst>
                </a:gridCol>
                <a:gridCol w="1021976">
                  <a:extLst>
                    <a:ext uri="{9D8B030D-6E8A-4147-A177-3AD203B41FA5}">
                      <a16:colId xmlns:a16="http://schemas.microsoft.com/office/drawing/2014/main" val="764519199"/>
                    </a:ext>
                  </a:extLst>
                </a:gridCol>
                <a:gridCol w="1021976">
                  <a:extLst>
                    <a:ext uri="{9D8B030D-6E8A-4147-A177-3AD203B41FA5}">
                      <a16:colId xmlns:a16="http://schemas.microsoft.com/office/drawing/2014/main" val="4276660092"/>
                    </a:ext>
                  </a:extLst>
                </a:gridCol>
                <a:gridCol w="1021976">
                  <a:extLst>
                    <a:ext uri="{9D8B030D-6E8A-4147-A177-3AD203B41FA5}">
                      <a16:colId xmlns:a16="http://schemas.microsoft.com/office/drawing/2014/main" val="3079581001"/>
                    </a:ext>
                  </a:extLst>
                </a:gridCol>
                <a:gridCol w="1021976">
                  <a:extLst>
                    <a:ext uri="{9D8B030D-6E8A-4147-A177-3AD203B41FA5}">
                      <a16:colId xmlns:a16="http://schemas.microsoft.com/office/drawing/2014/main" val="749577929"/>
                    </a:ext>
                  </a:extLst>
                </a:gridCol>
              </a:tblGrid>
              <a:tr h="299758">
                <a:tc gridSpan="8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MANAGEMENT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87393"/>
                  </a:ext>
                </a:extLst>
              </a:tr>
              <a:tr h="2997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MANAGEMENT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226490"/>
                  </a:ext>
                </a:extLst>
              </a:tr>
              <a:tr h="299758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OR PROVINCIAL EAP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202582"/>
                  </a:ext>
                </a:extLst>
              </a:tr>
              <a:tr h="2997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400075"/>
                  </a:ext>
                </a:extLst>
              </a:tr>
              <a:tr h="2997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791448"/>
                  </a:ext>
                </a:extLst>
              </a:tr>
              <a:tr h="5895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PROPORTION OF EAP WITHIN BLACK GROUP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BLACK TARGET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400079"/>
                  </a:ext>
                </a:extLst>
              </a:tr>
              <a:tr h="299758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47646"/>
                  </a:ext>
                </a:extLst>
              </a:tr>
              <a:tr h="2997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067712"/>
                  </a:ext>
                </a:extLst>
              </a:tr>
              <a:tr h="2997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26377"/>
                  </a:ext>
                </a:extLst>
              </a:tr>
              <a:tr h="299758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TARGETS BY SECTOR / SUB-SECTOR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012619"/>
                  </a:ext>
                </a:extLst>
              </a:tr>
              <a:tr h="2997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245798"/>
                  </a:ext>
                </a:extLst>
              </a:tr>
              <a:tr h="2997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89604"/>
                  </a:ext>
                </a:extLst>
              </a:tr>
              <a:tr h="299758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948786"/>
                  </a:ext>
                </a:extLst>
              </a:tr>
              <a:tr h="2997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678646"/>
                  </a:ext>
                </a:extLst>
              </a:tr>
              <a:tr h="2997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236907"/>
                  </a:ext>
                </a:extLst>
              </a:tr>
              <a:tr h="2997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89136"/>
                  </a:ext>
                </a:extLst>
              </a:tr>
              <a:tr h="299758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2021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369290"/>
                  </a:ext>
                </a:extLst>
              </a:tr>
              <a:tr h="2997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277431"/>
                  </a:ext>
                </a:extLst>
              </a:tr>
              <a:tr h="2997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15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32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980803"/>
              </p:ext>
            </p:extLst>
          </p:nvPr>
        </p:nvGraphicFramePr>
        <p:xfrm>
          <a:off x="806335" y="897785"/>
          <a:ext cx="10598731" cy="5960211"/>
        </p:xfrm>
        <a:graphic>
          <a:graphicData uri="http://schemas.openxmlformats.org/drawingml/2006/table">
            <a:tbl>
              <a:tblPr/>
              <a:tblGrid>
                <a:gridCol w="2993990">
                  <a:extLst>
                    <a:ext uri="{9D8B030D-6E8A-4147-A177-3AD203B41FA5}">
                      <a16:colId xmlns:a16="http://schemas.microsoft.com/office/drawing/2014/main" val="3266296070"/>
                    </a:ext>
                  </a:extLst>
                </a:gridCol>
                <a:gridCol w="1017957">
                  <a:extLst>
                    <a:ext uri="{9D8B030D-6E8A-4147-A177-3AD203B41FA5}">
                      <a16:colId xmlns:a16="http://schemas.microsoft.com/office/drawing/2014/main" val="2218775810"/>
                    </a:ext>
                  </a:extLst>
                </a:gridCol>
                <a:gridCol w="1257478">
                  <a:extLst>
                    <a:ext uri="{9D8B030D-6E8A-4147-A177-3AD203B41FA5}">
                      <a16:colId xmlns:a16="http://schemas.microsoft.com/office/drawing/2014/main" val="278142562"/>
                    </a:ext>
                  </a:extLst>
                </a:gridCol>
                <a:gridCol w="1257478">
                  <a:extLst>
                    <a:ext uri="{9D8B030D-6E8A-4147-A177-3AD203B41FA5}">
                      <a16:colId xmlns:a16="http://schemas.microsoft.com/office/drawing/2014/main" val="2941228949"/>
                    </a:ext>
                  </a:extLst>
                </a:gridCol>
                <a:gridCol w="1017957">
                  <a:extLst>
                    <a:ext uri="{9D8B030D-6E8A-4147-A177-3AD203B41FA5}">
                      <a16:colId xmlns:a16="http://schemas.microsoft.com/office/drawing/2014/main" val="3329359972"/>
                    </a:ext>
                  </a:extLst>
                </a:gridCol>
                <a:gridCol w="1017957">
                  <a:extLst>
                    <a:ext uri="{9D8B030D-6E8A-4147-A177-3AD203B41FA5}">
                      <a16:colId xmlns:a16="http://schemas.microsoft.com/office/drawing/2014/main" val="1765598451"/>
                    </a:ext>
                  </a:extLst>
                </a:gridCol>
                <a:gridCol w="1017957">
                  <a:extLst>
                    <a:ext uri="{9D8B030D-6E8A-4147-A177-3AD203B41FA5}">
                      <a16:colId xmlns:a16="http://schemas.microsoft.com/office/drawing/2014/main" val="2253066660"/>
                    </a:ext>
                  </a:extLst>
                </a:gridCol>
                <a:gridCol w="1017957">
                  <a:extLst>
                    <a:ext uri="{9D8B030D-6E8A-4147-A177-3AD203B41FA5}">
                      <a16:colId xmlns:a16="http://schemas.microsoft.com/office/drawing/2014/main" val="1898049196"/>
                    </a:ext>
                  </a:extLst>
                </a:gridCol>
              </a:tblGrid>
              <a:tr h="298508">
                <a:tc gridSpan="8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PROFESSIONALLY QUALIFIED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282595"/>
                  </a:ext>
                </a:extLst>
              </a:tr>
              <a:tr h="2985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PROFESSIONALLY QUALIFIED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381569"/>
                  </a:ext>
                </a:extLst>
              </a:tr>
              <a:tr h="298508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OR PROVINCIAL EAP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911103"/>
                  </a:ext>
                </a:extLst>
              </a:tr>
              <a:tr h="2985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90667"/>
                  </a:ext>
                </a:extLst>
              </a:tr>
              <a:tr h="2985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302887"/>
                  </a:ext>
                </a:extLst>
              </a:tr>
              <a:tr h="5870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PROPORTION OF EAP WITHIN BLACK GROUP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BLACK TARGET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991526"/>
                  </a:ext>
                </a:extLst>
              </a:tr>
              <a:tr h="298508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252988"/>
                  </a:ext>
                </a:extLst>
              </a:tr>
              <a:tr h="2985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35402"/>
                  </a:ext>
                </a:extLst>
              </a:tr>
              <a:tr h="2985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220486"/>
                  </a:ext>
                </a:extLst>
              </a:tr>
              <a:tr h="298508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TARGETS BY SECTOR / SUB-SECTOR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138918"/>
                  </a:ext>
                </a:extLst>
              </a:tr>
              <a:tr h="2985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292244"/>
                  </a:ext>
                </a:extLst>
              </a:tr>
              <a:tr h="2985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4753"/>
                  </a:ext>
                </a:extLst>
              </a:tr>
              <a:tr h="298508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985780"/>
                  </a:ext>
                </a:extLst>
              </a:tr>
              <a:tr h="2985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29336"/>
                  </a:ext>
                </a:extLst>
              </a:tr>
              <a:tr h="2985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668278"/>
                  </a:ext>
                </a:extLst>
              </a:tr>
              <a:tr h="2985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104585"/>
                  </a:ext>
                </a:extLst>
              </a:tr>
              <a:tr h="298508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2021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455318"/>
                  </a:ext>
                </a:extLst>
              </a:tr>
              <a:tr h="2985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43030"/>
                  </a:ext>
                </a:extLst>
              </a:tr>
              <a:tr h="2985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337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22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573907"/>
              </p:ext>
            </p:extLst>
          </p:nvPr>
        </p:nvGraphicFramePr>
        <p:xfrm>
          <a:off x="814646" y="822953"/>
          <a:ext cx="10432474" cy="6035046"/>
        </p:xfrm>
        <a:graphic>
          <a:graphicData uri="http://schemas.openxmlformats.org/drawingml/2006/table">
            <a:tbl>
              <a:tblPr/>
              <a:tblGrid>
                <a:gridCol w="2947027">
                  <a:extLst>
                    <a:ext uri="{9D8B030D-6E8A-4147-A177-3AD203B41FA5}">
                      <a16:colId xmlns:a16="http://schemas.microsoft.com/office/drawing/2014/main" val="9467386"/>
                    </a:ext>
                  </a:extLst>
                </a:gridCol>
                <a:gridCol w="1001989">
                  <a:extLst>
                    <a:ext uri="{9D8B030D-6E8A-4147-A177-3AD203B41FA5}">
                      <a16:colId xmlns:a16="http://schemas.microsoft.com/office/drawing/2014/main" val="30439399"/>
                    </a:ext>
                  </a:extLst>
                </a:gridCol>
                <a:gridCol w="1237751">
                  <a:extLst>
                    <a:ext uri="{9D8B030D-6E8A-4147-A177-3AD203B41FA5}">
                      <a16:colId xmlns:a16="http://schemas.microsoft.com/office/drawing/2014/main" val="2400717923"/>
                    </a:ext>
                  </a:extLst>
                </a:gridCol>
                <a:gridCol w="1237751">
                  <a:extLst>
                    <a:ext uri="{9D8B030D-6E8A-4147-A177-3AD203B41FA5}">
                      <a16:colId xmlns:a16="http://schemas.microsoft.com/office/drawing/2014/main" val="2474048177"/>
                    </a:ext>
                  </a:extLst>
                </a:gridCol>
                <a:gridCol w="1001989">
                  <a:extLst>
                    <a:ext uri="{9D8B030D-6E8A-4147-A177-3AD203B41FA5}">
                      <a16:colId xmlns:a16="http://schemas.microsoft.com/office/drawing/2014/main" val="2230638233"/>
                    </a:ext>
                  </a:extLst>
                </a:gridCol>
                <a:gridCol w="1001989">
                  <a:extLst>
                    <a:ext uri="{9D8B030D-6E8A-4147-A177-3AD203B41FA5}">
                      <a16:colId xmlns:a16="http://schemas.microsoft.com/office/drawing/2014/main" val="2581322172"/>
                    </a:ext>
                  </a:extLst>
                </a:gridCol>
                <a:gridCol w="1001989">
                  <a:extLst>
                    <a:ext uri="{9D8B030D-6E8A-4147-A177-3AD203B41FA5}">
                      <a16:colId xmlns:a16="http://schemas.microsoft.com/office/drawing/2014/main" val="8673402"/>
                    </a:ext>
                  </a:extLst>
                </a:gridCol>
                <a:gridCol w="1001989">
                  <a:extLst>
                    <a:ext uri="{9D8B030D-6E8A-4147-A177-3AD203B41FA5}">
                      <a16:colId xmlns:a16="http://schemas.microsoft.com/office/drawing/2014/main" val="1678021437"/>
                    </a:ext>
                  </a:extLst>
                </a:gridCol>
              </a:tblGrid>
              <a:tr h="302256">
                <a:tc gridSpan="8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SKILLED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68169"/>
                  </a:ext>
                </a:extLst>
              </a:tr>
              <a:tr h="3022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SKILLED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219206"/>
                  </a:ext>
                </a:extLst>
              </a:tr>
              <a:tr h="302256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OR PROVINCIAL EAP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700"/>
                  </a:ext>
                </a:extLst>
              </a:tr>
              <a:tr h="3022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58779"/>
                  </a:ext>
                </a:extLst>
              </a:tr>
              <a:tr h="3022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423044"/>
                  </a:ext>
                </a:extLst>
              </a:tr>
              <a:tr h="5944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PROPORTION OF EAP WITHIN BLACK GROUP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BLACK TARGET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910211"/>
                  </a:ext>
                </a:extLst>
              </a:tr>
              <a:tr h="302256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276347"/>
                  </a:ext>
                </a:extLst>
              </a:tr>
              <a:tr h="3022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51043"/>
                  </a:ext>
                </a:extLst>
              </a:tr>
              <a:tr h="3022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778287"/>
                  </a:ext>
                </a:extLst>
              </a:tr>
              <a:tr h="302256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PROPOOSED TARGETS BY SECTOR / SUB-SECTOR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716369"/>
                  </a:ext>
                </a:extLst>
              </a:tr>
              <a:tr h="3022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453764"/>
                  </a:ext>
                </a:extLst>
              </a:tr>
              <a:tr h="3022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445769"/>
                  </a:ext>
                </a:extLst>
              </a:tr>
              <a:tr h="302256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230832"/>
                  </a:ext>
                </a:extLst>
              </a:tr>
              <a:tr h="3022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58684"/>
                  </a:ext>
                </a:extLst>
              </a:tr>
              <a:tr h="3022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41418"/>
                  </a:ext>
                </a:extLst>
              </a:tr>
              <a:tr h="3022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035187"/>
                  </a:ext>
                </a:extLst>
              </a:tr>
              <a:tr h="302256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2021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072626"/>
                  </a:ext>
                </a:extLst>
              </a:tr>
              <a:tr h="3022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92041"/>
                  </a:ext>
                </a:extLst>
              </a:tr>
              <a:tr h="3022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04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64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ED3402D-A216-4281-B695-8B9F4E17C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271903"/>
              </p:ext>
            </p:extLst>
          </p:nvPr>
        </p:nvGraphicFramePr>
        <p:xfrm>
          <a:off x="881149" y="1180406"/>
          <a:ext cx="10831484" cy="5677594"/>
        </p:xfrm>
        <a:graphic>
          <a:graphicData uri="http://schemas.openxmlformats.org/drawingml/2006/table">
            <a:tbl>
              <a:tblPr/>
              <a:tblGrid>
                <a:gridCol w="7696694">
                  <a:extLst>
                    <a:ext uri="{9D8B030D-6E8A-4147-A177-3AD203B41FA5}">
                      <a16:colId xmlns:a16="http://schemas.microsoft.com/office/drawing/2014/main" val="447590216"/>
                    </a:ext>
                  </a:extLst>
                </a:gridCol>
                <a:gridCol w="3134790">
                  <a:extLst>
                    <a:ext uri="{9D8B030D-6E8A-4147-A177-3AD203B41FA5}">
                      <a16:colId xmlns:a16="http://schemas.microsoft.com/office/drawing/2014/main" val="2380745649"/>
                    </a:ext>
                  </a:extLst>
                </a:gridCol>
              </a:tblGrid>
              <a:tr h="444775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DISABILITY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324364"/>
                  </a:ext>
                </a:extLst>
              </a:tr>
              <a:tr h="8746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FINAL PROPOSED TARGETS BY DEPARTMENT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475985"/>
                  </a:ext>
                </a:extLst>
              </a:tr>
              <a:tr h="17343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TARGETS BY SECTOR / SUB-SECTOR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6946"/>
                  </a:ext>
                </a:extLst>
              </a:tr>
              <a:tr h="13044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PROPOSED TARGETS BY DEPARTMENT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508428"/>
                  </a:ext>
                </a:extLst>
              </a:tr>
              <a:tr h="44477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895746"/>
                  </a:ext>
                </a:extLst>
              </a:tr>
              <a:tr h="8746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2021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170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73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1147157" y="1579418"/>
            <a:ext cx="5644342" cy="295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srgbClr val="006938"/>
                </a:solidFill>
                <a:latin typeface="Arial" panose="020B0604020202020204" pitchFamily="34" charset="0"/>
              </a:rPr>
              <a:t>Thank</a:t>
            </a:r>
            <a:r>
              <a:rPr lang="en-US" altLang="en-US" sz="4800" b="1" dirty="0">
                <a:solidFill>
                  <a:srgbClr val="FFAB1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You</a:t>
            </a:r>
            <a:r>
              <a:rPr lang="en-US" altLang="en-US" sz="4800" b="1" dirty="0">
                <a:solidFill>
                  <a:srgbClr val="006938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900022-1B6B-5E4E-982B-220D97F8FF89}"/>
              </a:ext>
            </a:extLst>
          </p:cNvPr>
          <p:cNvSpPr txBox="1">
            <a:spLocks/>
          </p:cNvSpPr>
          <p:nvPr/>
        </p:nvSpPr>
        <p:spPr bwMode="auto">
          <a:xfrm>
            <a:off x="2344738" y="387351"/>
            <a:ext cx="335121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Employment Equity Directorate  |  02 AUGUST 2002</a:t>
            </a:r>
          </a:p>
        </p:txBody>
      </p:sp>
    </p:spTree>
    <p:extLst>
      <p:ext uri="{BB962C8B-B14F-4D97-AF65-F5344CB8AC3E}">
        <p14:creationId xmlns:p14="http://schemas.microsoft.com/office/powerpoint/2010/main" val="5250014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7893</TotalTime>
  <Words>1441</Words>
  <Application>Microsoft Office PowerPoint</Application>
  <PresentationFormat>Widescreen</PresentationFormat>
  <Paragraphs>770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Bold</vt:lpstr>
      <vt:lpstr>Calibri</vt:lpstr>
      <vt:lpstr>Gill Sans MT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niresh singh</dc:creator>
  <cp:lastModifiedBy>Thembi Chagonda</cp:lastModifiedBy>
  <cp:revision>328</cp:revision>
  <cp:lastPrinted>2019-06-05T11:46:50Z</cp:lastPrinted>
  <dcterms:created xsi:type="dcterms:W3CDTF">2018-08-18T13:56:52Z</dcterms:created>
  <dcterms:modified xsi:type="dcterms:W3CDTF">2022-08-03T18:38:18Z</dcterms:modified>
</cp:coreProperties>
</file>