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348" r:id="rId3"/>
    <p:sldId id="433" r:id="rId4"/>
    <p:sldId id="416" r:id="rId5"/>
    <p:sldId id="440" r:id="rId6"/>
    <p:sldId id="427" r:id="rId7"/>
    <p:sldId id="441" r:id="rId8"/>
    <p:sldId id="428" r:id="rId9"/>
    <p:sldId id="430" r:id="rId10"/>
    <p:sldId id="435" r:id="rId11"/>
    <p:sldId id="431" r:id="rId12"/>
    <p:sldId id="437" r:id="rId13"/>
    <p:sldId id="436" r:id="rId14"/>
    <p:sldId id="438" r:id="rId15"/>
    <p:sldId id="432" r:id="rId16"/>
  </p:sldIdLst>
  <p:sldSz cx="12192000" cy="6858000"/>
  <p:notesSz cx="6808788" cy="9940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0CB1AF4-8897-48D3-B3A5-1B1E88EA14DA}">
          <p14:sldIdLst>
            <p14:sldId id="348"/>
            <p14:sldId id="433"/>
            <p14:sldId id="416"/>
            <p14:sldId id="440"/>
            <p14:sldId id="427"/>
            <p14:sldId id="441"/>
            <p14:sldId id="428"/>
            <p14:sldId id="430"/>
            <p14:sldId id="435"/>
            <p14:sldId id="431"/>
            <p14:sldId id="437"/>
            <p14:sldId id="436"/>
            <p14:sldId id="438"/>
            <p14:sldId id="432"/>
          </p14:sldIdLst>
        </p14:section>
        <p14:section name="Untitled Section" id="{882D0995-C826-4603-B626-D59ED8627D7A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0" autoAdjust="0"/>
    <p:restoredTop sz="94660" autoAdjust="0"/>
  </p:normalViewPr>
  <p:slideViewPr>
    <p:cSldViewPr snapToGrid="0">
      <p:cViewPr>
        <p:scale>
          <a:sx n="100" d="100"/>
          <a:sy n="100" d="100"/>
        </p:scale>
        <p:origin x="52" y="-2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382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08A6E1-448C-9B40-A1F2-B3593F0D28DF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6106C2-BF0C-8046-9CFF-50B6C670F38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0657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F09AC3-91D8-0F48-890F-2F00080E3A70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AC414-3863-0A4F-922A-7C0CD46505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6536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6A594-860F-AC40-AAFA-0CB21C975B5E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68A73D-C516-AE4C-A34D-343BFC829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5032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300A9-AB58-4D4E-91D0-40F99FC168E1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D8F30-13D5-314C-95C1-23F121E0AE7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8986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B8E3B-F90C-CE4C-B2C0-71C3943B86DA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6D1B6-9D35-E142-A6DF-6611F51E26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32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3F9A52-49C3-2B4C-A4BF-69322EF34EB5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9E0AE0-A3FC-FE41-BBD5-A1A861DDEB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35309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09D85-AAC9-024B-859D-D0F0A2DA67BA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914EA2-522F-6549-869B-3E8237C224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2060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BC96E-0DE0-444E-9053-1533D611E692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79FFB-3560-2347-94DF-ECEF338154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5388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E84A4-AA03-564E-A64F-8F0777D3428E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C52E2-5825-7949-8A9F-6264969B54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8601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45ACD-28A5-754C-AC7F-985228495FAE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72526-5DE4-9448-BFAB-865881B5FF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9207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40358-04F9-AA48-8CA6-0FACDAFC9150}" type="datetime1">
              <a:rPr lang="en-US" altLang="en-US"/>
              <a:pPr>
                <a:defRPr/>
              </a:pPr>
              <a:t>7/10/2022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1CD907-11B3-EE46-9E8E-03367B624BB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648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4BBB1EE-07D3-4BCD-A53E-3493FADAE931}" type="datetimeFigureOut">
              <a:rPr lang="en-ZA" smtClean="0"/>
              <a:t>2022/07/10</a:t>
            </a:fld>
            <a:endParaRPr lang="en-Z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Z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2396599-8BDB-4750-B383-C3598923DB5A}" type="slidenum">
              <a:rPr lang="en-ZA" smtClean="0"/>
              <a:t>‹#›</a:t>
            </a:fld>
            <a:endParaRPr lang="en-ZA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  <a:endParaRPr lang="en-US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  <a:endParaRPr lang="en-US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6D372742-0B14-F54F-9711-346885847FA5}" type="datetime1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7/10/2022</a:t>
            </a:fld>
            <a:endParaRPr lang="en-US" altLang="en-US">
              <a:ea typeface="ＭＳ Ｐゴシック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37FCA026-D70E-2549-82C1-258494C76DCA}" type="slidenum">
              <a:rPr lang="en-US" altLang="en-US">
                <a:ea typeface="ＭＳ Ｐゴシック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64529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5" descr="New_Powerpoint presentation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3" name="Title 16"/>
          <p:cNvSpPr txBox="1">
            <a:spLocks/>
          </p:cNvSpPr>
          <p:nvPr/>
        </p:nvSpPr>
        <p:spPr bwMode="auto">
          <a:xfrm>
            <a:off x="912285" y="404814"/>
            <a:ext cx="10678583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endParaRPr lang="en-US" altLang="en-US" sz="3000" b="1">
              <a:solidFill>
                <a:prstClr val="white"/>
              </a:solidFill>
              <a:latin typeface="Arial" charset="0"/>
            </a:endParaRPr>
          </a:p>
        </p:txBody>
      </p:sp>
      <p:sp>
        <p:nvSpPr>
          <p:cNvPr id="15364" name="Subtitle 17"/>
          <p:cNvSpPr txBox="1">
            <a:spLocks/>
          </p:cNvSpPr>
          <p:nvPr/>
        </p:nvSpPr>
        <p:spPr bwMode="auto">
          <a:xfrm>
            <a:off x="334434" y="2759075"/>
            <a:ext cx="211243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>
              <a:buFont typeface="Arial" charset="0"/>
              <a:buNone/>
            </a:pPr>
            <a:r>
              <a:rPr lang="en-US" altLang="en-US" sz="1400" b="1" dirty="0">
                <a:solidFill>
                  <a:srgbClr val="404040"/>
                </a:solidFill>
                <a:latin typeface="Arial Bold" pitchFamily="34" charset="0"/>
              </a:rPr>
              <a:t>11 July 2022</a:t>
            </a:r>
            <a:endParaRPr lang="en-US" altLang="en-US" sz="1800" b="1" dirty="0">
              <a:solidFill>
                <a:srgbClr val="404040"/>
              </a:solidFill>
              <a:latin typeface="Arial Bold" pitchFamily="34" charset="0"/>
            </a:endParaRPr>
          </a:p>
        </p:txBody>
      </p:sp>
      <p:pic>
        <p:nvPicPr>
          <p:cNvPr id="15365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51" y="5913439"/>
            <a:ext cx="1667933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Title 16"/>
          <p:cNvSpPr txBox="1">
            <a:spLocks/>
          </p:cNvSpPr>
          <p:nvPr/>
        </p:nvSpPr>
        <p:spPr bwMode="auto">
          <a:xfrm>
            <a:off x="1115484" y="260350"/>
            <a:ext cx="10678583" cy="158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algn="ctr">
              <a:lnSpc>
                <a:spcPct val="90000"/>
              </a:lnSpc>
              <a:spcBef>
                <a:spcPct val="0"/>
              </a:spcBef>
              <a:buFont typeface="Arial" charset="0"/>
              <a:buNone/>
            </a:pPr>
            <a:r>
              <a:rPr lang="en-US" altLang="en-US" sz="3000" b="1" dirty="0">
                <a:solidFill>
                  <a:prstClr val="black"/>
                </a:solidFill>
                <a:latin typeface="Arial" charset="0"/>
              </a:rPr>
              <a:t> </a:t>
            </a:r>
          </a:p>
        </p:txBody>
      </p:sp>
      <p:sp>
        <p:nvSpPr>
          <p:cNvPr id="15367" name="TextBox 1"/>
          <p:cNvSpPr txBox="1">
            <a:spLocks noChangeArrowheads="1"/>
          </p:cNvSpPr>
          <p:nvPr/>
        </p:nvSpPr>
        <p:spPr bwMode="auto">
          <a:xfrm>
            <a:off x="204716" y="562768"/>
            <a:ext cx="11629568" cy="169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en-US" altLang="en-US" sz="3200" b="1" dirty="0">
              <a:solidFill>
                <a:prstClr val="black"/>
              </a:solidFill>
              <a:latin typeface="Arial" charset="0"/>
            </a:endParaRPr>
          </a:p>
          <a:p>
            <a:pPr algn="ctr">
              <a:lnSpc>
                <a:spcPct val="90000"/>
              </a:lnSpc>
            </a:pPr>
            <a:r>
              <a:rPr lang="en-US" altLang="en-US" sz="2800" b="1" dirty="0">
                <a:solidFill>
                  <a:prstClr val="black"/>
                </a:solidFill>
                <a:latin typeface="Arial" charset="0"/>
              </a:rPr>
              <a:t>WHOLESALE &amp; RETAIL TRADE OF MOTOR VEHICLES AND MOTORCYCLES SECTOR ENGAGEMENT –INCLUDING RESPONSES BY VARIOUS SUBSECTORS </a:t>
            </a:r>
          </a:p>
        </p:txBody>
      </p:sp>
    </p:spTree>
    <p:extLst>
      <p:ext uri="{BB962C8B-B14F-4D97-AF65-F5344CB8AC3E}">
        <p14:creationId xmlns:p14="http://schemas.microsoft.com/office/powerpoint/2010/main" val="31417412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697271"/>
              </p:ext>
            </p:extLst>
          </p:nvPr>
        </p:nvGraphicFramePr>
        <p:xfrm>
          <a:off x="0" y="2"/>
          <a:ext cx="12191999" cy="6858003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124677109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83632212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07398780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78695628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22909115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7384516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3346106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799234221"/>
                    </a:ext>
                  </a:extLst>
                </a:gridCol>
              </a:tblGrid>
              <a:tr h="21451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5005" marR="5005" marT="500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6358149"/>
                  </a:ext>
                </a:extLst>
              </a:tr>
              <a:tr h="214514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5005" marR="5005" marT="500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3907081"/>
                  </a:ext>
                </a:extLst>
              </a:tr>
              <a:tr h="23596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3135371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3746376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7183318"/>
                  </a:ext>
                </a:extLst>
              </a:tr>
              <a:tr h="42187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5482761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SUB-SECTOR-Consumer Good Council SA </a:t>
                      </a:r>
                      <a:r>
                        <a:rPr lang="en-US" sz="12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(CGCSA)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0454043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3439725"/>
                  </a:ext>
                </a:extLst>
              </a:tr>
              <a:tr h="32248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358217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(ARA)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828320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502114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861749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(MIWA)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277033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864544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6421242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(NADA)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504838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2182755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452190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(SAMBRA)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76,0%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629770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7104216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1595906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-RMI (SAVABA)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5773184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3592331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586061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(TEPA)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79,0%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5220682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39,0%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9884665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4810693"/>
                  </a:ext>
                </a:extLst>
              </a:tr>
              <a:tr h="22523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- 2021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895799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810440"/>
                  </a:ext>
                </a:extLst>
              </a:tr>
              <a:tr h="21451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99701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7049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8435624"/>
              </p:ext>
            </p:extLst>
          </p:nvPr>
        </p:nvGraphicFramePr>
        <p:xfrm>
          <a:off x="-1" y="0"/>
          <a:ext cx="12191999" cy="6857996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63807992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9023990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596011851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08292314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73972641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06070179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7222143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950130812"/>
                    </a:ext>
                  </a:extLst>
                </a:gridCol>
              </a:tblGrid>
              <a:tr h="4042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5223986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SKILLED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0999139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5776959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5042343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151643"/>
                  </a:ext>
                </a:extLst>
              </a:tr>
              <a:tr h="7949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92248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4929010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66522781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3514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88,0%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708021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8782939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3411481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480216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72305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658753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1587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6497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998881"/>
              </p:ext>
            </p:extLst>
          </p:nvPr>
        </p:nvGraphicFramePr>
        <p:xfrm>
          <a:off x="0" y="-1"/>
          <a:ext cx="12192000" cy="6858000"/>
        </p:xfrm>
        <a:graphic>
          <a:graphicData uri="http://schemas.openxmlformats.org/drawingml/2006/table">
            <a:tbl>
              <a:tblPr/>
              <a:tblGrid>
                <a:gridCol w="9966214">
                  <a:extLst>
                    <a:ext uri="{9D8B030D-6E8A-4147-A177-3AD203B41FA5}">
                      <a16:colId xmlns:a16="http://schemas.microsoft.com/office/drawing/2014/main" val="700180266"/>
                    </a:ext>
                  </a:extLst>
                </a:gridCol>
                <a:gridCol w="2225786">
                  <a:extLst>
                    <a:ext uri="{9D8B030D-6E8A-4147-A177-3AD203B41FA5}">
                      <a16:colId xmlns:a16="http://schemas.microsoft.com/office/drawing/2014/main" val="2009115685"/>
                    </a:ext>
                  </a:extLst>
                </a:gridCol>
              </a:tblGrid>
              <a:tr h="927593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816328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(CGCSA)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811925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(ARA)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3097765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SUB-SECTOR( MIWA)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5276177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(NADA)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9191081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(SAMBRA)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7357880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 BY DEPARTMENT (SAVABA)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71178284"/>
                  </a:ext>
                </a:extLst>
              </a:tr>
              <a:tr h="84720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(TEPA)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46466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86847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726090"/>
              </p:ext>
            </p:extLst>
          </p:nvPr>
        </p:nvGraphicFramePr>
        <p:xfrm>
          <a:off x="0" y="2"/>
          <a:ext cx="12192000" cy="6858000"/>
        </p:xfrm>
        <a:graphic>
          <a:graphicData uri="http://schemas.openxmlformats.org/drawingml/2006/table">
            <a:tbl>
              <a:tblPr/>
              <a:tblGrid>
                <a:gridCol w="9966214">
                  <a:extLst>
                    <a:ext uri="{9D8B030D-6E8A-4147-A177-3AD203B41FA5}">
                      <a16:colId xmlns:a16="http://schemas.microsoft.com/office/drawing/2014/main" val="305728007"/>
                    </a:ext>
                  </a:extLst>
                </a:gridCol>
                <a:gridCol w="2225786">
                  <a:extLst>
                    <a:ext uri="{9D8B030D-6E8A-4147-A177-3AD203B41FA5}">
                      <a16:colId xmlns:a16="http://schemas.microsoft.com/office/drawing/2014/main" val="4053805391"/>
                    </a:ext>
                  </a:extLst>
                </a:gridCol>
              </a:tblGrid>
              <a:tr h="1371600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DISABILITY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6122486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</a:t>
                      </a:r>
                      <a:r>
                        <a:rPr kumimoji="0" lang="en-ZA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TARGET BY DEPARTMENT </a:t>
                      </a:r>
                      <a:endParaRPr lang="en-ZA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2,0%</a:t>
                      </a:r>
                    </a:p>
                    <a:p>
                      <a:pPr algn="ctr" fontAlgn="ctr"/>
                      <a:r>
                        <a:rPr lang="en-Z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3184212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ZA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PROPOSED TARGET BY DEPARTMENT AFTER ASSESSMENT OF SUBMISSIONS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1634357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8682284"/>
                  </a:ext>
                </a:extLst>
              </a:tr>
              <a:tr h="1371600">
                <a:tc>
                  <a:txBody>
                    <a:bodyPr/>
                    <a:lstStyle/>
                    <a:p>
                      <a:pPr algn="l" fontAlgn="ctr"/>
                      <a:r>
                        <a:rPr lang="en-ZA" sz="16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2020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34682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745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9" descr="Extra3_3-0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0" name="Title 1"/>
          <p:cNvSpPr txBox="1">
            <a:spLocks/>
          </p:cNvSpPr>
          <p:nvPr/>
        </p:nvSpPr>
        <p:spPr bwMode="auto">
          <a:xfrm>
            <a:off x="8678335" y="4197350"/>
            <a:ext cx="3003551" cy="54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Thank </a:t>
            </a:r>
            <a:r>
              <a:rPr lang="en-US" altLang="en-US" sz="2700" b="1">
                <a:solidFill>
                  <a:prstClr val="white"/>
                </a:solidFill>
                <a:latin typeface="Arial" charset="0"/>
              </a:rPr>
              <a:t>You</a:t>
            </a:r>
            <a:r>
              <a:rPr lang="en-US" altLang="en-US" sz="2700" b="1">
                <a:solidFill>
                  <a:srgbClr val="FFAB16"/>
                </a:solidFill>
                <a:latin typeface="Arial" charset="0"/>
              </a:rPr>
              <a:t>…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1EF70E3-3FC7-F749-A541-A6D2AA96A296}"/>
              </a:ext>
            </a:extLst>
          </p:cNvPr>
          <p:cNvSpPr txBox="1">
            <a:spLocks/>
          </p:cNvSpPr>
          <p:nvPr/>
        </p:nvSpPr>
        <p:spPr bwMode="auto">
          <a:xfrm>
            <a:off x="7965019" y="989013"/>
            <a:ext cx="4044949" cy="347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37931725" indent="-37474525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en-US" altLang="en-US" sz="10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346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5861088"/>
              </p:ext>
            </p:extLst>
          </p:nvPr>
        </p:nvGraphicFramePr>
        <p:xfrm>
          <a:off x="0" y="-2"/>
          <a:ext cx="12191999" cy="7087136"/>
        </p:xfrm>
        <a:graphic>
          <a:graphicData uri="http://schemas.openxmlformats.org/drawingml/2006/table">
            <a:tbl>
              <a:tblPr/>
              <a:tblGrid>
                <a:gridCol w="3809997">
                  <a:extLst>
                    <a:ext uri="{9D8B030D-6E8A-4147-A177-3AD203B41FA5}">
                      <a16:colId xmlns:a16="http://schemas.microsoft.com/office/drawing/2014/main" val="33918494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676728741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4276490409"/>
                    </a:ext>
                  </a:extLst>
                </a:gridCol>
                <a:gridCol w="1600199">
                  <a:extLst>
                    <a:ext uri="{9D8B030D-6E8A-4147-A177-3AD203B41FA5}">
                      <a16:colId xmlns:a16="http://schemas.microsoft.com/office/drawing/2014/main" val="32083907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2673936020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640074842"/>
                    </a:ext>
                  </a:extLst>
                </a:gridCol>
                <a:gridCol w="1295401">
                  <a:extLst>
                    <a:ext uri="{9D8B030D-6E8A-4147-A177-3AD203B41FA5}">
                      <a16:colId xmlns:a16="http://schemas.microsoft.com/office/drawing/2014/main" val="3159204975"/>
                    </a:ext>
                  </a:extLst>
                </a:gridCol>
              </a:tblGrid>
              <a:tr h="202013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(*Source: Statistics South Africa, (QLFS, Quarter3 2021)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888941"/>
                  </a:ext>
                </a:extLst>
              </a:tr>
              <a:tr h="208979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EAP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COLOURED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INDIAN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497810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690243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713044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1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D0D0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0442062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490706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411776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81,8%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591387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Free State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3162220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666504"/>
                  </a:ext>
                </a:extLst>
              </a:tr>
              <a:tr h="31346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89,0%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4091126"/>
                  </a:ext>
                </a:extLst>
              </a:tr>
              <a:tr h="21942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Gauteng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55,4%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58772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37,5%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1877472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84,1%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449878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KwaZulu-Natal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46,2%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54,3%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34611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45,7%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76344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86,7%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4524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Limpopo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04239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44,6%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3557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86627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Mpumalanga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49,6%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77628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45,5%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0623831"/>
                  </a:ext>
                </a:extLst>
              </a:tr>
              <a:tr h="21942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92,4%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256765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 West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60,1%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012267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404294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91,9%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9755818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28,8%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23,8%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308612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22,3%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7671431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528246"/>
                  </a:ext>
                </a:extLst>
              </a:tr>
              <a:tr h="208979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Western Cape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20,5%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23,9%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55,8%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4865913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19,3%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8,6%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44,2%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8830508"/>
                  </a:ext>
                </a:extLst>
              </a:tr>
              <a:tr h="208979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36,4%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43,2%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18,9%</a:t>
                      </a:r>
                    </a:p>
                  </a:txBody>
                  <a:tcPr marL="4876" marR="4876" marT="4876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4876" marR="4876" marT="4876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6368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325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0371" y="274638"/>
            <a:ext cx="11661213" cy="617991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ZA" sz="3200" dirty="0">
                <a:latin typeface="Calibri" panose="020F0502020204030204" pitchFamily="34" charset="0"/>
              </a:rPr>
              <a:t>BBBEE – Management Control Scorecard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9448662"/>
              </p:ext>
            </p:extLst>
          </p:nvPr>
        </p:nvGraphicFramePr>
        <p:xfrm>
          <a:off x="2" y="1186543"/>
          <a:ext cx="12094029" cy="5367640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40313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313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 hMerge="1"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Black Female</a:t>
                      </a: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A" sz="1800" b="1" dirty="0"/>
                        <a:t> Top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50%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25%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Senior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60%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30%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2984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Professionally Qualified/ Middle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75%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38%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Skilled Technical/Junior</a:t>
                      </a:r>
                      <a:r>
                        <a:rPr lang="en-ZA" sz="1800" b="1" baseline="0" dirty="0"/>
                        <a:t> Management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88%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A" sz="1800" b="1" dirty="0"/>
                        <a:t>44%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096">
                <a:tc>
                  <a:txBody>
                    <a:bodyPr/>
                    <a:lstStyle/>
                    <a:p>
                      <a:pPr algn="l"/>
                      <a:r>
                        <a:rPr lang="en-ZA" sz="1800" b="1" dirty="0"/>
                        <a:t>Employees with disabilities</a:t>
                      </a:r>
                      <a:endParaRPr lang="en-ZA" sz="1800" b="1" dirty="0">
                        <a:latin typeface="Calibri" panose="020F0502020204030204" pitchFamily="34" charset="0"/>
                      </a:endParaRPr>
                    </a:p>
                  </a:txBody>
                  <a:tcPr marL="121924" marR="121924"/>
                </a:tc>
                <a:tc gridSpan="2">
                  <a:txBody>
                    <a:bodyPr/>
                    <a:lstStyle/>
                    <a:p>
                      <a:pPr marL="533400" indent="0" algn="ctr"/>
                      <a:r>
                        <a:rPr lang="en-ZA" sz="1800" b="1" dirty="0"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121924" marR="121924"/>
                </a:tc>
                <a:tc hMerge="1"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8849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6834003"/>
              </p:ext>
            </p:extLst>
          </p:nvPr>
        </p:nvGraphicFramePr>
        <p:xfrm>
          <a:off x="0" y="7"/>
          <a:ext cx="12192001" cy="6858000"/>
        </p:xfrm>
        <a:graphic>
          <a:graphicData uri="http://schemas.openxmlformats.org/drawingml/2006/table">
            <a:tbl>
              <a:tblPr/>
              <a:tblGrid>
                <a:gridCol w="3444065">
                  <a:extLst>
                    <a:ext uri="{9D8B030D-6E8A-4147-A177-3AD203B41FA5}">
                      <a16:colId xmlns:a16="http://schemas.microsoft.com/office/drawing/2014/main" val="477436581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2004862416"/>
                    </a:ext>
                  </a:extLst>
                </a:gridCol>
                <a:gridCol w="1446508">
                  <a:extLst>
                    <a:ext uri="{9D8B030D-6E8A-4147-A177-3AD203B41FA5}">
                      <a16:colId xmlns:a16="http://schemas.microsoft.com/office/drawing/2014/main" val="627685114"/>
                    </a:ext>
                  </a:extLst>
                </a:gridCol>
                <a:gridCol w="1446508">
                  <a:extLst>
                    <a:ext uri="{9D8B030D-6E8A-4147-A177-3AD203B41FA5}">
                      <a16:colId xmlns:a16="http://schemas.microsoft.com/office/drawing/2014/main" val="3334497968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3532774788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4216571896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1010472850"/>
                    </a:ext>
                  </a:extLst>
                </a:gridCol>
                <a:gridCol w="1170984">
                  <a:extLst>
                    <a:ext uri="{9D8B030D-6E8A-4147-A177-3AD203B41FA5}">
                      <a16:colId xmlns:a16="http://schemas.microsoft.com/office/drawing/2014/main" val="2231358143"/>
                    </a:ext>
                  </a:extLst>
                </a:gridCol>
              </a:tblGrid>
              <a:tr h="21518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5021" marR="5021" marT="50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5047959"/>
                  </a:ext>
                </a:extLst>
              </a:tr>
              <a:tr h="215187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5021" marR="5021" marT="502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06749630"/>
                  </a:ext>
                </a:extLst>
              </a:tr>
              <a:tr h="23670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6182429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5623598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021" marR="5021" marT="50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21" marR="5021" marT="502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9843497"/>
                  </a:ext>
                </a:extLst>
              </a:tr>
              <a:tr h="4232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29326740"/>
                  </a:ext>
                </a:extLst>
              </a:tr>
              <a:tr h="2151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SUB-SECTOR-Consumer Good Council SA </a:t>
                      </a:r>
                      <a:r>
                        <a:rPr lang="en-US" sz="12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(CGCSA)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32,0%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2721112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5984338"/>
                  </a:ext>
                </a:extLst>
              </a:tr>
              <a:tr h="334256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670646"/>
                  </a:ext>
                </a:extLst>
              </a:tr>
              <a:tr h="2259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(ARA)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163503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2670948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940234"/>
                  </a:ext>
                </a:extLst>
              </a:tr>
              <a:tr h="2259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(MIWA)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1236910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9119503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17,0%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7472376"/>
                  </a:ext>
                </a:extLst>
              </a:tr>
              <a:tr h="2259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(NADA)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7975458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805507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14,0%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3042293"/>
                  </a:ext>
                </a:extLst>
              </a:tr>
              <a:tr h="2151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(SAMBRA)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42,0%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103793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2530553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3920623"/>
                  </a:ext>
                </a:extLst>
              </a:tr>
              <a:tr h="2259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-RMI (SAVABA)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340615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8,7%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651244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905861"/>
                  </a:ext>
                </a:extLst>
              </a:tr>
              <a:tr h="21518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(TEPA)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5047552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475266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9,6%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11,0%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8793554"/>
                  </a:ext>
                </a:extLst>
              </a:tr>
              <a:tr h="2259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- 2021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7014347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276104"/>
                  </a:ext>
                </a:extLst>
              </a:tr>
              <a:tr h="21518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21" marR="5021" marT="502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5302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838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96454"/>
              </p:ext>
            </p:extLst>
          </p:nvPr>
        </p:nvGraphicFramePr>
        <p:xfrm>
          <a:off x="-1" y="-2"/>
          <a:ext cx="12191999" cy="6858003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09384437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860378132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90150219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20765822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8771308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22771761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56956188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540928537"/>
                    </a:ext>
                  </a:extLst>
                </a:gridCol>
              </a:tblGrid>
              <a:tr h="395198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4972334"/>
                  </a:ext>
                </a:extLst>
              </a:tr>
              <a:tr h="395198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703104"/>
                  </a:ext>
                </a:extLst>
              </a:tr>
              <a:tr h="434717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057090"/>
                  </a:ext>
                </a:extLst>
              </a:tr>
              <a:tr h="3951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32943"/>
                  </a:ext>
                </a:extLst>
              </a:tr>
              <a:tr h="3951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584536"/>
                  </a:ext>
                </a:extLst>
              </a:tr>
              <a:tr h="10472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8944022"/>
                  </a:ext>
                </a:extLst>
              </a:tr>
              <a:tr h="36094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6475043"/>
                  </a:ext>
                </a:extLst>
              </a:tr>
              <a:tr h="36094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8681847"/>
                  </a:ext>
                </a:extLst>
              </a:tr>
              <a:tr h="36094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714124"/>
                  </a:ext>
                </a:extLst>
              </a:tr>
              <a:tr h="395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REVISED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107452"/>
                  </a:ext>
                </a:extLst>
              </a:tr>
              <a:tr h="36094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9844501"/>
                  </a:ext>
                </a:extLst>
              </a:tr>
              <a:tr h="37543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8743306"/>
                  </a:ext>
                </a:extLst>
              </a:tr>
              <a:tr h="395198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765692"/>
                  </a:ext>
                </a:extLst>
              </a:tr>
              <a:tr h="395198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111296"/>
                  </a:ext>
                </a:extLst>
              </a:tr>
              <a:tr h="3951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599707"/>
                  </a:ext>
                </a:extLst>
              </a:tr>
              <a:tr h="395198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31724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020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3912180"/>
              </p:ext>
            </p:extLst>
          </p:nvPr>
        </p:nvGraphicFramePr>
        <p:xfrm>
          <a:off x="2" y="17"/>
          <a:ext cx="12191998" cy="6909144"/>
        </p:xfrm>
        <a:graphic>
          <a:graphicData uri="http://schemas.openxmlformats.org/drawingml/2006/table">
            <a:tbl>
              <a:tblPr/>
              <a:tblGrid>
                <a:gridCol w="3444065">
                  <a:extLst>
                    <a:ext uri="{9D8B030D-6E8A-4147-A177-3AD203B41FA5}">
                      <a16:colId xmlns:a16="http://schemas.microsoft.com/office/drawing/2014/main" val="179704811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7881612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796719485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97877136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54990049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70344811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50829674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9817441"/>
                    </a:ext>
                  </a:extLst>
                </a:gridCol>
              </a:tblGrid>
              <a:tr h="216545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5053" marR="5053" marT="50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693858"/>
                  </a:ext>
                </a:extLst>
              </a:tr>
              <a:tr h="216545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5053" marR="5053" marT="5053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5353521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7983133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810874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053" marR="5053" marT="5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53" marR="5053" marT="505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7456502"/>
                  </a:ext>
                </a:extLst>
              </a:tr>
              <a:tr h="42587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867730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SUB-SECTOR-Consumer Good Council SA </a:t>
                      </a:r>
                      <a:r>
                        <a:rPr lang="en-US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(CGCSA)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71929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0659394"/>
                  </a:ext>
                </a:extLst>
              </a:tr>
              <a:tr h="336367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1335140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(ARA)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27,0%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553969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294302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8640838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(MIWA)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31,3%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36,0%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11607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498541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495398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(NADA)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168487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8963197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6557725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(SAMBRA)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173362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77115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6997790"/>
                  </a:ext>
                </a:extLst>
              </a:tr>
              <a:tr h="23820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-RMI (SAVABA)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882283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6110667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1459769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(TEPA) </a:t>
                      </a:r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48,0%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6214369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051358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19,0%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111788"/>
                  </a:ext>
                </a:extLst>
              </a:tr>
              <a:tr h="216545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- 2021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6267111"/>
                  </a:ext>
                </a:extLst>
              </a:tr>
              <a:tr h="227373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7781460"/>
                  </a:ext>
                </a:extLst>
              </a:tr>
              <a:tr h="216545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53" marR="5053" marT="505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98391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4467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4403024"/>
              </p:ext>
            </p:extLst>
          </p:nvPr>
        </p:nvGraphicFramePr>
        <p:xfrm>
          <a:off x="-1" y="4"/>
          <a:ext cx="12191999" cy="6857996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4120902560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025429150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288269558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87558691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2613102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70247038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26940224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044439981"/>
                    </a:ext>
                  </a:extLst>
                </a:gridCol>
              </a:tblGrid>
              <a:tr h="4042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701057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SENIOR MANAGEMENT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515068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124367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161138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0767598"/>
                  </a:ext>
                </a:extLst>
              </a:tr>
              <a:tr h="7949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3663208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2086860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932663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27017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REVISED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0199473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750320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1991300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34075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6568420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2759290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6448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5121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753465"/>
              </p:ext>
            </p:extLst>
          </p:nvPr>
        </p:nvGraphicFramePr>
        <p:xfrm>
          <a:off x="0" y="2"/>
          <a:ext cx="12191999" cy="6875407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418211658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369626553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3729882807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65010461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581055643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881266851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490811967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76438963"/>
                    </a:ext>
                  </a:extLst>
                </a:gridCol>
              </a:tblGrid>
              <a:tr h="21633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5005" marR="5005" marT="500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9809674"/>
                  </a:ext>
                </a:extLst>
              </a:tr>
              <a:tr h="216334">
                <a:tc>
                  <a:txBody>
                    <a:bodyPr/>
                    <a:lstStyle/>
                    <a:p>
                      <a:pPr algn="l" fontAlgn="b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5005" marR="5005" marT="500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467705"/>
                  </a:ext>
                </a:extLst>
              </a:tr>
              <a:tr h="237966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108244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6105123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2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05" marR="5005" marT="500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6587380"/>
                  </a:ext>
                </a:extLst>
              </a:tr>
              <a:tr h="38467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675016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SUB-SECTOR-Consumer Good Council SA </a:t>
                      </a:r>
                      <a:r>
                        <a:rPr lang="en-US" sz="12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(CGCSA)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3088529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8266400"/>
                  </a:ext>
                </a:extLst>
              </a:tr>
              <a:tr h="325221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5659785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(ARA)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7435756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6390628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7202816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(MIWA)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43,0%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3189301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21,0%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1331017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821569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(NADA)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637073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8632374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5742507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(SAMBRA)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68,0%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8747281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40,0%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2537363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28,0%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576056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-RMI (SAVABA)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403650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9621894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13,1%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702161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PROPOSED TARGETS BY SECTOR / SUB-SECTOR - RMI (TEPA) </a:t>
                      </a:r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50,0%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7079803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4854669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2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25,0%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799705"/>
                  </a:ext>
                </a:extLst>
              </a:tr>
              <a:tr h="227150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- 2021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7125419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0271891"/>
                  </a:ext>
                </a:extLst>
              </a:tr>
              <a:tr h="21633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2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5005" marR="5005" marT="500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74473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9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222936"/>
              </p:ext>
            </p:extLst>
          </p:nvPr>
        </p:nvGraphicFramePr>
        <p:xfrm>
          <a:off x="-1" y="4"/>
          <a:ext cx="12191999" cy="6857996"/>
        </p:xfrm>
        <a:graphic>
          <a:graphicData uri="http://schemas.openxmlformats.org/drawingml/2006/table">
            <a:tbl>
              <a:tblPr/>
              <a:tblGrid>
                <a:gridCol w="3444066">
                  <a:extLst>
                    <a:ext uri="{9D8B030D-6E8A-4147-A177-3AD203B41FA5}">
                      <a16:colId xmlns:a16="http://schemas.microsoft.com/office/drawing/2014/main" val="369401875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115148266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1883748489"/>
                    </a:ext>
                  </a:extLst>
                </a:gridCol>
                <a:gridCol w="1446509">
                  <a:extLst>
                    <a:ext uri="{9D8B030D-6E8A-4147-A177-3AD203B41FA5}">
                      <a16:colId xmlns:a16="http://schemas.microsoft.com/office/drawing/2014/main" val="65283661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4177916339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3792218484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197055085"/>
                    </a:ext>
                  </a:extLst>
                </a:gridCol>
                <a:gridCol w="1170983">
                  <a:extLst>
                    <a:ext uri="{9D8B030D-6E8A-4147-A177-3AD203B41FA5}">
                      <a16:colId xmlns:a16="http://schemas.microsoft.com/office/drawing/2014/main" val="261493908"/>
                    </a:ext>
                  </a:extLst>
                </a:gridCol>
              </a:tblGrid>
              <a:tr h="404204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165373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PROFESSIONALLY QUALIFIED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138667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NATIONAL OR PROVINCIAL EAP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50,4%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7513502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35,8%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0,9%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44,7%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40,8%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8892077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79,4%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2,7%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ZA" sz="14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</a:rPr>
                        <a:t>91,2%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69843"/>
                  </a:ext>
                </a:extLst>
              </a:tr>
              <a:tr h="7949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PROPORTION OF EAP WITHIN BLACK GROUP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87,1%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3,0%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BLACK TARGET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B0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93659446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678823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0625346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5361065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INITIAL PROPOSED TARGET BY THE DEPARTMENT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75,0%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2569246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37,0%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847141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38,0%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779556"/>
                  </a:ext>
                </a:extLst>
              </a:tr>
              <a:tr h="404204"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FN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769877"/>
                  </a:ext>
                </a:extLst>
              </a:tr>
              <a:tr h="404204">
                <a:tc rowSpan="3"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WORKFORCE PROFILE 2021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13,5%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38,3%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8804276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3255361"/>
                  </a:ext>
                </a:extLst>
              </a:tr>
              <a:tr h="404204">
                <a:tc vMerge="1">
                  <a:txBody>
                    <a:bodyPr/>
                    <a:lstStyle/>
                    <a:p>
                      <a:endParaRPr lang="en-Z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ZA" sz="1400" b="1" i="0" u="none" strike="noStrike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ZA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26,6%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C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621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4104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1044</TotalTime>
  <Words>3155</Words>
  <Application>Microsoft Office PowerPoint</Application>
  <PresentationFormat>Widescreen</PresentationFormat>
  <Paragraphs>1557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Arial Bold</vt:lpstr>
      <vt:lpstr>Calibri</vt:lpstr>
      <vt:lpstr>Gill Sans MT</vt:lpstr>
      <vt:lpstr>Verdana</vt:lpstr>
      <vt:lpstr>Wingdings 2</vt:lpstr>
      <vt:lpstr>Solstice</vt:lpstr>
      <vt:lpstr>Office Theme</vt:lpstr>
      <vt:lpstr>PowerPoint Presentation</vt:lpstr>
      <vt:lpstr>PowerPoint Presentation</vt:lpstr>
      <vt:lpstr>BBBEE – Management Control Scorecard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niresh singh</dc:creator>
  <cp:lastModifiedBy>Thembi Chagonda</cp:lastModifiedBy>
  <cp:revision>336</cp:revision>
  <cp:lastPrinted>2019-06-05T11:46:50Z</cp:lastPrinted>
  <dcterms:created xsi:type="dcterms:W3CDTF">2018-08-18T13:56:52Z</dcterms:created>
  <dcterms:modified xsi:type="dcterms:W3CDTF">2022-07-10T10:33:17Z</dcterms:modified>
</cp:coreProperties>
</file>