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30" r:id="rId6"/>
    <p:sldId id="427" r:id="rId7"/>
    <p:sldId id="428" r:id="rId8"/>
    <p:sldId id="429" r:id="rId9"/>
    <p:sldId id="431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30"/>
            <p14:sldId id="427"/>
            <p14:sldId id="428"/>
            <p14:sldId id="429"/>
            <p14:sldId id="431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1/26/2022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Monday, 21 June 2021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b="1" dirty="0">
                <a:solidFill>
                  <a:prstClr val="black"/>
                </a:solidFill>
                <a:latin typeface="Arial" charset="0"/>
              </a:rPr>
              <a:t>MANUFACTURING 1 2020 BASIC METALS, FABRICATED METAL PRODUCTS, EXCEPT MACHINERY AND EQUIPMENT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02254"/>
              </p:ext>
            </p:extLst>
          </p:nvPr>
        </p:nvGraphicFramePr>
        <p:xfrm>
          <a:off x="-2" y="77001"/>
          <a:ext cx="12192001" cy="6780998"/>
        </p:xfrm>
        <a:graphic>
          <a:graphicData uri="http://schemas.openxmlformats.org/drawingml/2006/table">
            <a:tbl>
              <a:tblPr/>
              <a:tblGrid>
                <a:gridCol w="3540537">
                  <a:extLst>
                    <a:ext uri="{9D8B030D-6E8A-4147-A177-3AD203B41FA5}">
                      <a16:colId xmlns:a16="http://schemas.microsoft.com/office/drawing/2014/main" val="4263531512"/>
                    </a:ext>
                  </a:extLst>
                </a:gridCol>
                <a:gridCol w="1456188">
                  <a:extLst>
                    <a:ext uri="{9D8B030D-6E8A-4147-A177-3AD203B41FA5}">
                      <a16:colId xmlns:a16="http://schemas.microsoft.com/office/drawing/2014/main" val="84677888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390800563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4060701063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223117400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1779981414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189214118"/>
                    </a:ext>
                  </a:extLst>
                </a:gridCol>
              </a:tblGrid>
              <a:tr h="20926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38321"/>
                  </a:ext>
                </a:extLst>
              </a:tr>
              <a:tr h="2092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1275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593919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0736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47995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6541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39676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3625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18083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18323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13832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5625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0035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952731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12607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83677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171863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77162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6442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52356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0889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995898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4951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83633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2971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9941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195712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6525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99114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26771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81254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53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819907"/>
              </p:ext>
            </p:extLst>
          </p:nvPr>
        </p:nvGraphicFramePr>
        <p:xfrm>
          <a:off x="0" y="76998"/>
          <a:ext cx="12191999" cy="6725084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4176723265"/>
                    </a:ext>
                  </a:extLst>
                </a:gridCol>
                <a:gridCol w="1309036">
                  <a:extLst>
                    <a:ext uri="{9D8B030D-6E8A-4147-A177-3AD203B41FA5}">
                      <a16:colId xmlns:a16="http://schemas.microsoft.com/office/drawing/2014/main" val="603054361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3670083769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250984810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4195378845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474312607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086970841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26535512"/>
                    </a:ext>
                  </a:extLst>
                </a:gridCol>
              </a:tblGrid>
              <a:tr h="28465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413710"/>
                  </a:ext>
                </a:extLst>
              </a:tr>
              <a:tr h="284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937847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364860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28126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91021"/>
                  </a:ext>
                </a:extLst>
              </a:tr>
              <a:tr h="6540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635860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87893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827973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65179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879309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799689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079740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757973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64568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996462"/>
                  </a:ext>
                </a:extLst>
              </a:tr>
              <a:tr h="2311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321998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2020: Sub-Sector manufacturing of basic metals, fabricated metal products, except machinery and equipment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0593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079435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51237"/>
                  </a:ext>
                </a:extLst>
              </a:tr>
              <a:tr h="28465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( ALL Sub-Sectors)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846431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091120"/>
                  </a:ext>
                </a:extLst>
              </a:tr>
              <a:tr h="28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48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64235"/>
              </p:ext>
            </p:extLst>
          </p:nvPr>
        </p:nvGraphicFramePr>
        <p:xfrm>
          <a:off x="0" y="-231009"/>
          <a:ext cx="12191999" cy="7065515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1211423302"/>
                    </a:ext>
                  </a:extLst>
                </a:gridCol>
                <a:gridCol w="1309036">
                  <a:extLst>
                    <a:ext uri="{9D8B030D-6E8A-4147-A177-3AD203B41FA5}">
                      <a16:colId xmlns:a16="http://schemas.microsoft.com/office/drawing/2014/main" val="1327600846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1385456434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3807328345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55565564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857818580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684392120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614225852"/>
                    </a:ext>
                  </a:extLst>
                </a:gridCol>
              </a:tblGrid>
              <a:tr h="25425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43112"/>
                  </a:ext>
                </a:extLst>
              </a:tr>
              <a:tr h="3081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772811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847947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252423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911051"/>
                  </a:ext>
                </a:extLst>
              </a:tr>
              <a:tr h="533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668017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833026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806806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63504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384271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28838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21818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541256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979619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596470"/>
                  </a:ext>
                </a:extLst>
              </a:tr>
              <a:tr h="1724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405584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2020 -manufacturing of basic metals, fabricated metal products, except machinery and equipment 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6436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50.4%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693787"/>
                  </a:ext>
                </a:extLst>
              </a:tr>
              <a:tr h="4801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221993"/>
                  </a:ext>
                </a:extLst>
              </a:tr>
              <a:tr h="308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( ALL Sub-Sectors)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606763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32783"/>
                  </a:ext>
                </a:extLst>
              </a:tr>
              <a:tr h="308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654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311135"/>
              </p:ext>
            </p:extLst>
          </p:nvPr>
        </p:nvGraphicFramePr>
        <p:xfrm>
          <a:off x="2" y="122115"/>
          <a:ext cx="12191997" cy="6794852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2687226667"/>
                    </a:ext>
                  </a:extLst>
                </a:gridCol>
                <a:gridCol w="1309036">
                  <a:extLst>
                    <a:ext uri="{9D8B030D-6E8A-4147-A177-3AD203B41FA5}">
                      <a16:colId xmlns:a16="http://schemas.microsoft.com/office/drawing/2014/main" val="4268044790"/>
                    </a:ext>
                  </a:extLst>
                </a:gridCol>
                <a:gridCol w="1386036">
                  <a:extLst>
                    <a:ext uri="{9D8B030D-6E8A-4147-A177-3AD203B41FA5}">
                      <a16:colId xmlns:a16="http://schemas.microsoft.com/office/drawing/2014/main" val="1892599118"/>
                    </a:ext>
                  </a:extLst>
                </a:gridCol>
                <a:gridCol w="1386036">
                  <a:extLst>
                    <a:ext uri="{9D8B030D-6E8A-4147-A177-3AD203B41FA5}">
                      <a16:colId xmlns:a16="http://schemas.microsoft.com/office/drawing/2014/main" val="1396509269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796131779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556937177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523326435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349123093"/>
                    </a:ext>
                  </a:extLst>
                </a:gridCol>
              </a:tblGrid>
              <a:tr h="29323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57174"/>
                  </a:ext>
                </a:extLst>
              </a:tr>
              <a:tr h="293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412358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58588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630547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692028"/>
                  </a:ext>
                </a:extLst>
              </a:tr>
              <a:tr h="5779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213564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658848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11746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802824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12133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817938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116259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539775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108556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539996"/>
                  </a:ext>
                </a:extLst>
              </a:tr>
              <a:tr h="2190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295269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2020 -manufacturing of basic metals, fabricated metal products, except machinery and equipment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21614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13386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710246"/>
                  </a:ext>
                </a:extLst>
              </a:tr>
              <a:tr h="29323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( ALL Sub-Sectors)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825759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854381"/>
                  </a:ext>
                </a:extLst>
              </a:tr>
              <a:tr h="293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750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950331"/>
              </p:ext>
            </p:extLst>
          </p:nvPr>
        </p:nvGraphicFramePr>
        <p:xfrm>
          <a:off x="77004" y="72552"/>
          <a:ext cx="11954575" cy="6801487"/>
        </p:xfrm>
        <a:graphic>
          <a:graphicData uri="http://schemas.openxmlformats.org/drawingml/2006/table">
            <a:tbl>
              <a:tblPr/>
              <a:tblGrid>
                <a:gridCol w="3120774">
                  <a:extLst>
                    <a:ext uri="{9D8B030D-6E8A-4147-A177-3AD203B41FA5}">
                      <a16:colId xmlns:a16="http://schemas.microsoft.com/office/drawing/2014/main" val="3867741472"/>
                    </a:ext>
                  </a:extLst>
                </a:gridCol>
                <a:gridCol w="1283545">
                  <a:extLst>
                    <a:ext uri="{9D8B030D-6E8A-4147-A177-3AD203B41FA5}">
                      <a16:colId xmlns:a16="http://schemas.microsoft.com/office/drawing/2014/main" val="2773695513"/>
                    </a:ext>
                  </a:extLst>
                </a:gridCol>
                <a:gridCol w="1359046">
                  <a:extLst>
                    <a:ext uri="{9D8B030D-6E8A-4147-A177-3AD203B41FA5}">
                      <a16:colId xmlns:a16="http://schemas.microsoft.com/office/drawing/2014/main" val="4064994169"/>
                    </a:ext>
                  </a:extLst>
                </a:gridCol>
                <a:gridCol w="1359046">
                  <a:extLst>
                    <a:ext uri="{9D8B030D-6E8A-4147-A177-3AD203B41FA5}">
                      <a16:colId xmlns:a16="http://schemas.microsoft.com/office/drawing/2014/main" val="373850642"/>
                    </a:ext>
                  </a:extLst>
                </a:gridCol>
                <a:gridCol w="1208041">
                  <a:extLst>
                    <a:ext uri="{9D8B030D-6E8A-4147-A177-3AD203B41FA5}">
                      <a16:colId xmlns:a16="http://schemas.microsoft.com/office/drawing/2014/main" val="480086019"/>
                    </a:ext>
                  </a:extLst>
                </a:gridCol>
                <a:gridCol w="1208041">
                  <a:extLst>
                    <a:ext uri="{9D8B030D-6E8A-4147-A177-3AD203B41FA5}">
                      <a16:colId xmlns:a16="http://schemas.microsoft.com/office/drawing/2014/main" val="2398829225"/>
                    </a:ext>
                  </a:extLst>
                </a:gridCol>
                <a:gridCol w="1208041">
                  <a:extLst>
                    <a:ext uri="{9D8B030D-6E8A-4147-A177-3AD203B41FA5}">
                      <a16:colId xmlns:a16="http://schemas.microsoft.com/office/drawing/2014/main" val="491385574"/>
                    </a:ext>
                  </a:extLst>
                </a:gridCol>
                <a:gridCol w="1208041">
                  <a:extLst>
                    <a:ext uri="{9D8B030D-6E8A-4147-A177-3AD203B41FA5}">
                      <a16:colId xmlns:a16="http://schemas.microsoft.com/office/drawing/2014/main" val="442488020"/>
                    </a:ext>
                  </a:extLst>
                </a:gridCol>
              </a:tblGrid>
              <a:tr h="29141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515047"/>
                  </a:ext>
                </a:extLst>
              </a:tr>
              <a:tr h="29141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623234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867938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605845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01993"/>
                  </a:ext>
                </a:extLst>
              </a:tr>
              <a:tr h="5743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235255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817613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427118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32204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178659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861697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333519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02397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04274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148694"/>
                  </a:ext>
                </a:extLst>
              </a:tr>
              <a:tr h="2914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166108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2020 -manufacturing of basic metals, fabricated metal products, except machinery and equipment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140269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993809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8.1%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250800"/>
                  </a:ext>
                </a:extLst>
              </a:tr>
              <a:tr h="2914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( ALL Sub-Sectors)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37097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255609"/>
                  </a:ext>
                </a:extLst>
              </a:tr>
              <a:tr h="291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81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220948"/>
              </p:ext>
            </p:extLst>
          </p:nvPr>
        </p:nvGraphicFramePr>
        <p:xfrm>
          <a:off x="0" y="105877"/>
          <a:ext cx="12070080" cy="6670310"/>
        </p:xfrm>
        <a:graphic>
          <a:graphicData uri="http://schemas.openxmlformats.org/drawingml/2006/table">
            <a:tbl>
              <a:tblPr/>
              <a:tblGrid>
                <a:gridCol w="8552514">
                  <a:extLst>
                    <a:ext uri="{9D8B030D-6E8A-4147-A177-3AD203B41FA5}">
                      <a16:colId xmlns:a16="http://schemas.microsoft.com/office/drawing/2014/main" val="1184132961"/>
                    </a:ext>
                  </a:extLst>
                </a:gridCol>
                <a:gridCol w="3517566">
                  <a:extLst>
                    <a:ext uri="{9D8B030D-6E8A-4147-A177-3AD203B41FA5}">
                      <a16:colId xmlns:a16="http://schemas.microsoft.com/office/drawing/2014/main" val="1674437314"/>
                    </a:ext>
                  </a:extLst>
                </a:gridCol>
              </a:tblGrid>
              <a:tr h="5957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818520"/>
                  </a:ext>
                </a:extLst>
              </a:tr>
              <a:tr h="11696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783143"/>
                  </a:ext>
                </a:extLst>
              </a:tr>
              <a:tr h="11696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096605"/>
                  </a:ext>
                </a:extLst>
              </a:tr>
              <a:tr h="6522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99346"/>
                  </a:ext>
                </a:extLst>
              </a:tr>
              <a:tr h="63050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of basic metals, fabricated metal products, except machinery and equipment 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077423"/>
                  </a:ext>
                </a:extLst>
              </a:tr>
              <a:tr h="6305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66662"/>
                  </a:ext>
                </a:extLst>
              </a:tr>
              <a:tr h="6522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98175"/>
                  </a:ext>
                </a:extLst>
              </a:tr>
              <a:tr h="11696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ORKFORCE PROFILE 2020 - MANUFACTURING (ALL SUBSECTORS)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799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32038</TotalTime>
  <Words>1697</Words>
  <Application>Microsoft Office PowerPoint</Application>
  <PresentationFormat>Widescreen</PresentationFormat>
  <Paragraphs>862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355</cp:revision>
  <cp:lastPrinted>2019-06-05T11:46:50Z</cp:lastPrinted>
  <dcterms:created xsi:type="dcterms:W3CDTF">2018-08-18T13:56:52Z</dcterms:created>
  <dcterms:modified xsi:type="dcterms:W3CDTF">2022-01-26T08:12:00Z</dcterms:modified>
</cp:coreProperties>
</file>