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48" r:id="rId3"/>
    <p:sldId id="433" r:id="rId4"/>
    <p:sldId id="416" r:id="rId5"/>
    <p:sldId id="427" r:id="rId6"/>
    <p:sldId id="428" r:id="rId7"/>
    <p:sldId id="429" r:id="rId8"/>
    <p:sldId id="430" r:id="rId9"/>
    <p:sldId id="431" r:id="rId10"/>
    <p:sldId id="432" r:id="rId11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CB1AF4-8897-48D3-B3A5-1B1E88EA14DA}">
          <p14:sldIdLst>
            <p14:sldId id="348"/>
            <p14:sldId id="433"/>
            <p14:sldId id="416"/>
            <p14:sldId id="427"/>
            <p14:sldId id="428"/>
            <p14:sldId id="429"/>
            <p14:sldId id="430"/>
            <p14:sldId id="431"/>
            <p14:sldId id="432"/>
          </p14:sldIdLst>
        </p14:section>
        <p14:section name="Untitled Section" id="{882D0995-C826-4603-B626-D59ED8627D7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0" autoAdjust="0"/>
    <p:restoredTop sz="94660" autoAdjust="0"/>
  </p:normalViewPr>
  <p:slideViewPr>
    <p:cSldViewPr snapToGrid="0">
      <p:cViewPr varScale="1">
        <p:scale>
          <a:sx n="67" d="100"/>
          <a:sy n="67" d="100"/>
        </p:scale>
        <p:origin x="64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A6E1-448C-9B40-A1F2-B3593F0D28DF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06C2-BF0C-8046-9CFF-50B6C670F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57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09AC3-91D8-0F48-890F-2F00080E3A70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414-3863-0A4F-922A-7C0CD46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6A594-860F-AC40-AAFA-0CB21C975B5E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8A73D-C516-AE4C-A34D-343BFC829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032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00A9-AB58-4D4E-91D0-40F99FC168E1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8F30-13D5-314C-95C1-23F121E0A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B8E3B-F90C-CE4C-B2C0-71C3943B86DA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D1B6-9D35-E142-A6DF-6611F51E2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2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9A52-49C3-2B4C-A4BF-69322EF34EB5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0AE0-A3FC-FE41-BBD5-A1A861DDE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5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9D85-AAC9-024B-859D-D0F0A2DA67BA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14EA2-522F-6549-869B-3E8237C2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6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C96E-0DE0-444E-9053-1533D611E692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9FFB-3560-2347-94DF-ECEF33815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38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84A4-AA03-564E-A64F-8F0777D3428E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52E2-5825-7949-8A9F-6264969B54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601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5ACD-28A5-754C-AC7F-985228495FAE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72526-5DE4-9448-BFAB-865881B5F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207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0358-04F9-AA48-8CA6-0FACDAFC9150}" type="datetime1">
              <a:rPr lang="en-US" altLang="en-US"/>
              <a:pPr>
                <a:defRPr/>
              </a:pPr>
              <a:t>6/13/2022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D907-11B3-EE46-9E8E-03367B624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BB1EE-07D3-4BCD-A53E-3493FADAE931}" type="datetimeFigureOut">
              <a:rPr lang="en-ZA" smtClean="0"/>
              <a:t>2022/06/13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372742-0B14-F54F-9711-346885847FA5}" type="datetime1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6/13/2022</a:t>
            </a:fld>
            <a:endParaRPr lang="en-US" alt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FCA026-D70E-2549-82C1-258494C76DCA}" type="slidenum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New_Powerpoint presentation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6"/>
          <p:cNvSpPr txBox="1">
            <a:spLocks/>
          </p:cNvSpPr>
          <p:nvPr/>
        </p:nvSpPr>
        <p:spPr bwMode="auto">
          <a:xfrm>
            <a:off x="912285" y="404814"/>
            <a:ext cx="1067858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3000" b="1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364" name="Subtitle 17"/>
          <p:cNvSpPr txBox="1">
            <a:spLocks/>
          </p:cNvSpPr>
          <p:nvPr/>
        </p:nvSpPr>
        <p:spPr bwMode="auto">
          <a:xfrm>
            <a:off x="334434" y="2759075"/>
            <a:ext cx="211243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1400" b="1" dirty="0" smtClean="0">
                <a:solidFill>
                  <a:srgbClr val="404040"/>
                </a:solidFill>
                <a:latin typeface="Arial Bold" pitchFamily="34" charset="0"/>
              </a:rPr>
              <a:t>14 June 2022</a:t>
            </a:r>
            <a:r>
              <a:rPr lang="en-US" altLang="en-US" sz="1800" b="1" dirty="0" smtClean="0">
                <a:solidFill>
                  <a:srgbClr val="404040"/>
                </a:solidFill>
                <a:latin typeface="Arial Bold" pitchFamily="34" charset="0"/>
              </a:rPr>
              <a:t> </a:t>
            </a:r>
            <a:endParaRPr lang="en-US" altLang="en-US" sz="1800" b="1" dirty="0">
              <a:solidFill>
                <a:srgbClr val="404040"/>
              </a:solidFill>
              <a:latin typeface="Arial Bold" pitchFamily="34" charset="0"/>
            </a:endParaRPr>
          </a:p>
        </p:txBody>
      </p:sp>
      <p:pic>
        <p:nvPicPr>
          <p:cNvPr id="1536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51" y="5913439"/>
            <a:ext cx="1667933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itle 16"/>
          <p:cNvSpPr txBox="1">
            <a:spLocks/>
          </p:cNvSpPr>
          <p:nvPr/>
        </p:nvSpPr>
        <p:spPr bwMode="auto">
          <a:xfrm>
            <a:off x="1115484" y="260350"/>
            <a:ext cx="1067858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3000" b="1" dirty="0">
                <a:solidFill>
                  <a:prstClr val="black"/>
                </a:solidFill>
                <a:latin typeface="Arial" charset="0"/>
              </a:rPr>
              <a:t> 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204716" y="562768"/>
            <a:ext cx="11629568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3200" b="1" dirty="0">
                <a:solidFill>
                  <a:prstClr val="black"/>
                </a:solidFill>
                <a:latin typeface="Arial" charset="0"/>
              </a:rPr>
              <a:t>WATER SUPPLY, </a:t>
            </a:r>
            <a:r>
              <a:rPr lang="en-US" altLang="en-US" sz="3200" b="1" dirty="0" smtClean="0">
                <a:solidFill>
                  <a:prstClr val="black"/>
                </a:solidFill>
                <a:latin typeface="Arial" charset="0"/>
              </a:rPr>
              <a:t>SEWERAGE, </a:t>
            </a:r>
            <a:r>
              <a:rPr lang="en-US" altLang="en-US" sz="3200" b="1" dirty="0">
                <a:solidFill>
                  <a:prstClr val="black"/>
                </a:solidFill>
                <a:latin typeface="Arial" charset="0"/>
              </a:rPr>
              <a:t>WASTE </a:t>
            </a:r>
            <a:r>
              <a:rPr lang="en-US" altLang="en-US" sz="3200" b="1" dirty="0" smtClean="0">
                <a:solidFill>
                  <a:prstClr val="black"/>
                </a:solidFill>
                <a:latin typeface="Arial" charset="0"/>
              </a:rPr>
              <a:t>MANAGEMENT AND REMEDIATION ACTIVITIES SECTOR</a:t>
            </a: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74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157455"/>
              </p:ext>
            </p:extLst>
          </p:nvPr>
        </p:nvGraphicFramePr>
        <p:xfrm>
          <a:off x="1" y="-2"/>
          <a:ext cx="12191998" cy="6858002"/>
        </p:xfrm>
        <a:graphic>
          <a:graphicData uri="http://schemas.openxmlformats.org/drawingml/2006/table">
            <a:tbl>
              <a:tblPr/>
              <a:tblGrid>
                <a:gridCol w="3882801">
                  <a:extLst>
                    <a:ext uri="{9D8B030D-6E8A-4147-A177-3AD203B41FA5}">
                      <a16:colId xmlns:a16="http://schemas.microsoft.com/office/drawing/2014/main" val="1594736559"/>
                    </a:ext>
                  </a:extLst>
                </a:gridCol>
                <a:gridCol w="1320155">
                  <a:extLst>
                    <a:ext uri="{9D8B030D-6E8A-4147-A177-3AD203B41FA5}">
                      <a16:colId xmlns:a16="http://schemas.microsoft.com/office/drawing/2014/main" val="970176333"/>
                    </a:ext>
                  </a:extLst>
                </a:gridCol>
                <a:gridCol w="1630777">
                  <a:extLst>
                    <a:ext uri="{9D8B030D-6E8A-4147-A177-3AD203B41FA5}">
                      <a16:colId xmlns:a16="http://schemas.microsoft.com/office/drawing/2014/main" val="2403664686"/>
                    </a:ext>
                  </a:extLst>
                </a:gridCol>
                <a:gridCol w="1630777">
                  <a:extLst>
                    <a:ext uri="{9D8B030D-6E8A-4147-A177-3AD203B41FA5}">
                      <a16:colId xmlns:a16="http://schemas.microsoft.com/office/drawing/2014/main" val="3373189291"/>
                    </a:ext>
                  </a:extLst>
                </a:gridCol>
                <a:gridCol w="1242496">
                  <a:extLst>
                    <a:ext uri="{9D8B030D-6E8A-4147-A177-3AD203B41FA5}">
                      <a16:colId xmlns:a16="http://schemas.microsoft.com/office/drawing/2014/main" val="1290024658"/>
                    </a:ext>
                  </a:extLst>
                </a:gridCol>
                <a:gridCol w="1242496">
                  <a:extLst>
                    <a:ext uri="{9D8B030D-6E8A-4147-A177-3AD203B41FA5}">
                      <a16:colId xmlns:a16="http://schemas.microsoft.com/office/drawing/2014/main" val="435172119"/>
                    </a:ext>
                  </a:extLst>
                </a:gridCol>
                <a:gridCol w="1242496">
                  <a:extLst>
                    <a:ext uri="{9D8B030D-6E8A-4147-A177-3AD203B41FA5}">
                      <a16:colId xmlns:a16="http://schemas.microsoft.com/office/drawing/2014/main" val="1525830675"/>
                    </a:ext>
                  </a:extLst>
                </a:gridCol>
              </a:tblGrid>
              <a:tr h="20201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(*Source: Statistics South Africa, (QLFS, Quarter3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608479"/>
                  </a:ext>
                </a:extLst>
              </a:tr>
              <a:tr h="208979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EAP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AFRICAN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COLOURED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030177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710015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680892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475911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Eastern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445845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31055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62257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 State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48267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057708"/>
                  </a:ext>
                </a:extLst>
              </a:tr>
              <a:tr h="31346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908296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Gauteng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120272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31272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4103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KwaZulu-Natal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54,3%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601586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6409462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37493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Limpopo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204045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86448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241320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Mpumalanga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168334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58130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716000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North West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60,1%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0928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35,9%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41482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45091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Northern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5698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345443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25867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Western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04722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354572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473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32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71" y="274638"/>
            <a:ext cx="11661213" cy="61799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ZA" sz="3200" dirty="0">
                <a:latin typeface="Calibri" panose="020F0502020204030204" pitchFamily="34" charset="0"/>
              </a:rPr>
              <a:t>BBBEE – Management Control Scorecard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48662"/>
              </p:ext>
            </p:extLst>
          </p:nvPr>
        </p:nvGraphicFramePr>
        <p:xfrm>
          <a:off x="2" y="1186543"/>
          <a:ext cx="12094029" cy="53676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1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 Female</a:t>
                      </a: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/>
                        <a:t> Top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Senior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984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Professionally Qualified/ Middle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75%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Skilled Technical/Junior</a:t>
                      </a:r>
                      <a:r>
                        <a:rPr lang="en-ZA" sz="1800" b="1" baseline="0" dirty="0"/>
                        <a:t>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88%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44%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Employees with disabilities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gridSpan="2">
                  <a:txBody>
                    <a:bodyPr/>
                    <a:lstStyle/>
                    <a:p>
                      <a:pPr marL="533400" indent="0"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21924" marR="121924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4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049588"/>
              </p:ext>
            </p:extLst>
          </p:nvPr>
        </p:nvGraphicFramePr>
        <p:xfrm>
          <a:off x="-1" y="0"/>
          <a:ext cx="12192001" cy="6857999"/>
        </p:xfrm>
        <a:graphic>
          <a:graphicData uri="http://schemas.openxmlformats.org/drawingml/2006/table">
            <a:tbl>
              <a:tblPr/>
              <a:tblGrid>
                <a:gridCol w="3523698">
                  <a:extLst>
                    <a:ext uri="{9D8B030D-6E8A-4147-A177-3AD203B41FA5}">
                      <a16:colId xmlns:a16="http://schemas.microsoft.com/office/drawing/2014/main" val="2521813713"/>
                    </a:ext>
                  </a:extLst>
                </a:gridCol>
                <a:gridCol w="1198057">
                  <a:extLst>
                    <a:ext uri="{9D8B030D-6E8A-4147-A177-3AD203B41FA5}">
                      <a16:colId xmlns:a16="http://schemas.microsoft.com/office/drawing/2014/main" val="1746626413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3571728966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266355561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1891622559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3965572315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53368184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3918256397"/>
                    </a:ext>
                  </a:extLst>
                </a:gridCol>
              </a:tblGrid>
              <a:tr h="30868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831196"/>
                  </a:ext>
                </a:extLst>
              </a:tr>
              <a:tr h="30868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588381"/>
                  </a:ext>
                </a:extLst>
              </a:tr>
              <a:tr h="33955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0939307"/>
                  </a:ext>
                </a:extLst>
              </a:tr>
              <a:tr h="3086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394957"/>
                  </a:ext>
                </a:extLst>
              </a:tr>
              <a:tr h="3086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093253"/>
                  </a:ext>
                </a:extLst>
              </a:tr>
              <a:tr h="6070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837000"/>
                  </a:ext>
                </a:extLst>
              </a:tr>
              <a:tr h="30868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PROPOOSED TARGETS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1031611"/>
                  </a:ext>
                </a:extLst>
              </a:tr>
              <a:tr h="3086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170298"/>
                  </a:ext>
                </a:extLst>
              </a:tr>
              <a:tr h="3086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899174"/>
                  </a:ext>
                </a:extLst>
              </a:tr>
              <a:tr h="32412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RAND WATER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385856"/>
                  </a:ext>
                </a:extLst>
              </a:tr>
              <a:tr h="3086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158579"/>
                  </a:ext>
                </a:extLst>
              </a:tr>
              <a:tr h="3086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330682"/>
                  </a:ext>
                </a:extLst>
              </a:tr>
              <a:tr h="32412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JHB WATER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5909"/>
                  </a:ext>
                </a:extLst>
              </a:tr>
              <a:tr h="3086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736441"/>
                  </a:ext>
                </a:extLst>
              </a:tr>
              <a:tr h="3086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162871"/>
                  </a:ext>
                </a:extLst>
              </a:tr>
              <a:tr h="32412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INITIAL PROPOOSED TARGETS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44362"/>
                  </a:ext>
                </a:extLst>
              </a:tr>
              <a:tr h="3086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9775271"/>
                  </a:ext>
                </a:extLst>
              </a:tr>
              <a:tr h="3086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497554"/>
                  </a:ext>
                </a:extLst>
              </a:tr>
              <a:tr h="30868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977026"/>
                  </a:ext>
                </a:extLst>
              </a:tr>
              <a:tr h="3086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463915"/>
                  </a:ext>
                </a:extLst>
              </a:tr>
              <a:tr h="3086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006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020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393253"/>
              </p:ext>
            </p:extLst>
          </p:nvPr>
        </p:nvGraphicFramePr>
        <p:xfrm>
          <a:off x="-1" y="5"/>
          <a:ext cx="12192001" cy="6857994"/>
        </p:xfrm>
        <a:graphic>
          <a:graphicData uri="http://schemas.openxmlformats.org/drawingml/2006/table">
            <a:tbl>
              <a:tblPr/>
              <a:tblGrid>
                <a:gridCol w="3523698">
                  <a:extLst>
                    <a:ext uri="{9D8B030D-6E8A-4147-A177-3AD203B41FA5}">
                      <a16:colId xmlns:a16="http://schemas.microsoft.com/office/drawing/2014/main" val="2732225680"/>
                    </a:ext>
                  </a:extLst>
                </a:gridCol>
                <a:gridCol w="1198057">
                  <a:extLst>
                    <a:ext uri="{9D8B030D-6E8A-4147-A177-3AD203B41FA5}">
                      <a16:colId xmlns:a16="http://schemas.microsoft.com/office/drawing/2014/main" val="2744386219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3650640173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3128897486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1886811218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30671218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2384195894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1986455892"/>
                    </a:ext>
                  </a:extLst>
                </a:gridCol>
              </a:tblGrid>
              <a:tr h="31220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499029"/>
                  </a:ext>
                </a:extLst>
              </a:tr>
              <a:tr h="312200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682202"/>
                  </a:ext>
                </a:extLst>
              </a:tr>
              <a:tr h="31220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977517"/>
                  </a:ext>
                </a:extLst>
              </a:tr>
              <a:tr h="3122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841737"/>
                  </a:ext>
                </a:extLst>
              </a:tr>
              <a:tr h="3122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973856"/>
                  </a:ext>
                </a:extLst>
              </a:tr>
              <a:tr h="6139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739814"/>
                  </a:ext>
                </a:extLst>
              </a:tr>
              <a:tr h="31220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PROPOOSED TARGETS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511271"/>
                  </a:ext>
                </a:extLst>
              </a:tr>
              <a:tr h="3122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883432"/>
                  </a:ext>
                </a:extLst>
              </a:tr>
              <a:tr h="3122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894999"/>
                  </a:ext>
                </a:extLst>
              </a:tr>
              <a:tr h="31220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RAND WATER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0281"/>
                  </a:ext>
                </a:extLst>
              </a:tr>
              <a:tr h="3122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317984"/>
                  </a:ext>
                </a:extLst>
              </a:tr>
              <a:tr h="3122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059053"/>
                  </a:ext>
                </a:extLst>
              </a:tr>
              <a:tr h="31220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JHB WATER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474124"/>
                  </a:ext>
                </a:extLst>
              </a:tr>
              <a:tr h="3122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648627"/>
                  </a:ext>
                </a:extLst>
              </a:tr>
              <a:tr h="3122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6508065"/>
                  </a:ext>
                </a:extLst>
              </a:tr>
              <a:tr h="31220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INITIAL PROPOOSED TARGETS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020467"/>
                  </a:ext>
                </a:extLst>
              </a:tr>
              <a:tr h="3122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036509"/>
                  </a:ext>
                </a:extLst>
              </a:tr>
              <a:tr h="3122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2259746"/>
                  </a:ext>
                </a:extLst>
              </a:tr>
              <a:tr h="31220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28867"/>
                  </a:ext>
                </a:extLst>
              </a:tr>
              <a:tr h="3122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552035"/>
                  </a:ext>
                </a:extLst>
              </a:tr>
              <a:tr h="3122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321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121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963904"/>
              </p:ext>
            </p:extLst>
          </p:nvPr>
        </p:nvGraphicFramePr>
        <p:xfrm>
          <a:off x="-1" y="-6"/>
          <a:ext cx="12192001" cy="6858000"/>
        </p:xfrm>
        <a:graphic>
          <a:graphicData uri="http://schemas.openxmlformats.org/drawingml/2006/table">
            <a:tbl>
              <a:tblPr/>
              <a:tblGrid>
                <a:gridCol w="3523698">
                  <a:extLst>
                    <a:ext uri="{9D8B030D-6E8A-4147-A177-3AD203B41FA5}">
                      <a16:colId xmlns:a16="http://schemas.microsoft.com/office/drawing/2014/main" val="3754551076"/>
                    </a:ext>
                  </a:extLst>
                </a:gridCol>
                <a:gridCol w="1198057">
                  <a:extLst>
                    <a:ext uri="{9D8B030D-6E8A-4147-A177-3AD203B41FA5}">
                      <a16:colId xmlns:a16="http://schemas.microsoft.com/office/drawing/2014/main" val="2833059226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1370100614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4142502204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2946791292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3684632505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508004427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952998023"/>
                    </a:ext>
                  </a:extLst>
                </a:gridCol>
              </a:tblGrid>
              <a:tr h="30730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108367"/>
                  </a:ext>
                </a:extLst>
              </a:tr>
              <a:tr h="30730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775831"/>
                  </a:ext>
                </a:extLst>
              </a:tr>
              <a:tr h="33803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936767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610486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302820"/>
                  </a:ext>
                </a:extLst>
              </a:tr>
              <a:tr h="6043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465337"/>
                  </a:ext>
                </a:extLst>
              </a:tr>
              <a:tr h="32266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PROPOOSED TARGETS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647181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90821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9853860"/>
                  </a:ext>
                </a:extLst>
              </a:tr>
              <a:tr h="32266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RAND WATER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54812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145633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8018192"/>
                  </a:ext>
                </a:extLst>
              </a:tr>
              <a:tr h="32266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JHB WATER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453300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283255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331824"/>
                  </a:ext>
                </a:extLst>
              </a:tr>
              <a:tr h="32266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INITIAL PROPOOSED TARGETS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832687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596254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613160"/>
                  </a:ext>
                </a:extLst>
              </a:tr>
              <a:tr h="32266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094306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841859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076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003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606927"/>
              </p:ext>
            </p:extLst>
          </p:nvPr>
        </p:nvGraphicFramePr>
        <p:xfrm>
          <a:off x="-1" y="-6"/>
          <a:ext cx="12192001" cy="6858000"/>
        </p:xfrm>
        <a:graphic>
          <a:graphicData uri="http://schemas.openxmlformats.org/drawingml/2006/table">
            <a:tbl>
              <a:tblPr/>
              <a:tblGrid>
                <a:gridCol w="3523698">
                  <a:extLst>
                    <a:ext uri="{9D8B030D-6E8A-4147-A177-3AD203B41FA5}">
                      <a16:colId xmlns:a16="http://schemas.microsoft.com/office/drawing/2014/main" val="2992278791"/>
                    </a:ext>
                  </a:extLst>
                </a:gridCol>
                <a:gridCol w="1198057">
                  <a:extLst>
                    <a:ext uri="{9D8B030D-6E8A-4147-A177-3AD203B41FA5}">
                      <a16:colId xmlns:a16="http://schemas.microsoft.com/office/drawing/2014/main" val="3793040077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3912774060"/>
                    </a:ext>
                  </a:extLst>
                </a:gridCol>
                <a:gridCol w="1479953">
                  <a:extLst>
                    <a:ext uri="{9D8B030D-6E8A-4147-A177-3AD203B41FA5}">
                      <a16:colId xmlns:a16="http://schemas.microsoft.com/office/drawing/2014/main" val="3906962264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4123815405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1377548554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937398227"/>
                    </a:ext>
                  </a:extLst>
                </a:gridCol>
                <a:gridCol w="1127585">
                  <a:extLst>
                    <a:ext uri="{9D8B030D-6E8A-4147-A177-3AD203B41FA5}">
                      <a16:colId xmlns:a16="http://schemas.microsoft.com/office/drawing/2014/main" val="977151177"/>
                    </a:ext>
                  </a:extLst>
                </a:gridCol>
              </a:tblGrid>
              <a:tr h="30730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931344"/>
                  </a:ext>
                </a:extLst>
              </a:tr>
              <a:tr h="30730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753793"/>
                  </a:ext>
                </a:extLst>
              </a:tr>
              <a:tr h="33803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215793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712787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782708"/>
                  </a:ext>
                </a:extLst>
              </a:tr>
              <a:tr h="6043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160082"/>
                  </a:ext>
                </a:extLst>
              </a:tr>
              <a:tr h="32266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PROPOOSED TARGETS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527555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36018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37883"/>
                  </a:ext>
                </a:extLst>
              </a:tr>
              <a:tr h="32266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RAND WATER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4005599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709991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8720244"/>
                  </a:ext>
                </a:extLst>
              </a:tr>
              <a:tr h="32266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JHB WATER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668022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114966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29,9%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1587818"/>
                  </a:ext>
                </a:extLst>
              </a:tr>
              <a:tr h="32266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INITIAL PROPOOSED TARGETS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266835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2293666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996967"/>
                  </a:ext>
                </a:extLst>
              </a:tr>
              <a:tr h="32266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698274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295709"/>
                  </a:ext>
                </a:extLst>
              </a:tr>
              <a:tr h="3073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554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2EDC319-41C2-4D6D-B559-D3C597DB1F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55131"/>
              </p:ext>
            </p:extLst>
          </p:nvPr>
        </p:nvGraphicFramePr>
        <p:xfrm>
          <a:off x="0" y="-1"/>
          <a:ext cx="12091916" cy="6858000"/>
        </p:xfrm>
        <a:graphic>
          <a:graphicData uri="http://schemas.openxmlformats.org/drawingml/2006/table">
            <a:tbl>
              <a:tblPr/>
              <a:tblGrid>
                <a:gridCol w="8616395">
                  <a:extLst>
                    <a:ext uri="{9D8B030D-6E8A-4147-A177-3AD203B41FA5}">
                      <a16:colId xmlns:a16="http://schemas.microsoft.com/office/drawing/2014/main" val="479514144"/>
                    </a:ext>
                  </a:extLst>
                </a:gridCol>
                <a:gridCol w="3475521">
                  <a:extLst>
                    <a:ext uri="{9D8B030D-6E8A-4147-A177-3AD203B41FA5}">
                      <a16:colId xmlns:a16="http://schemas.microsoft.com/office/drawing/2014/main" val="3785275973"/>
                    </a:ext>
                  </a:extLst>
                </a:gridCol>
              </a:tblGrid>
              <a:tr h="1143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DISABILITY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02040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FINAL PROPOSED TARGETS BY  DEPARTMENT</a:t>
                      </a:r>
                      <a:endParaRPr kumimoji="0" lang="en-ZA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55885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TARGETS BY SECTOR /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SUB-SECTOR – </a:t>
                      </a:r>
                      <a:r>
                        <a:rPr lang="en-US" sz="1800" b="1" i="0" u="none" strike="noStrike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RAND WATER</a:t>
                      </a:r>
                      <a:endParaRPr lang="en-US" sz="1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31703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PROPOSED TARGETS BY SECTOR / SUB-SECTOR – 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JHB WATER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3.98%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51445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</a:t>
                      </a:r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TARGETS BY  DEPARTMENT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93610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</a:t>
                      </a:r>
                      <a:r>
                        <a:rPr lang="en-ZA" sz="18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2021 </a:t>
                      </a:r>
                      <a:endParaRPr lang="en-ZA" sz="18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9099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049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 descr="Extra3_3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1"/>
          <p:cNvSpPr txBox="1">
            <a:spLocks/>
          </p:cNvSpPr>
          <p:nvPr/>
        </p:nvSpPr>
        <p:spPr bwMode="auto">
          <a:xfrm>
            <a:off x="8678335" y="4197350"/>
            <a:ext cx="3003551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Thank </a:t>
            </a:r>
            <a:r>
              <a:rPr lang="en-US" altLang="en-US" sz="2700" b="1">
                <a:solidFill>
                  <a:prstClr val="white"/>
                </a:solidFill>
                <a:latin typeface="Arial" charset="0"/>
              </a:rPr>
              <a:t>You</a:t>
            </a: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F70E3-3FC7-F749-A541-A6D2AA96A296}"/>
              </a:ext>
            </a:extLst>
          </p:cNvPr>
          <p:cNvSpPr txBox="1">
            <a:spLocks/>
          </p:cNvSpPr>
          <p:nvPr/>
        </p:nvSpPr>
        <p:spPr bwMode="auto">
          <a:xfrm>
            <a:off x="7965019" y="989013"/>
            <a:ext cx="4044949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46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937</TotalTime>
  <Words>1612</Words>
  <Application>Microsoft Office PowerPoint</Application>
  <PresentationFormat>Widescreen</PresentationFormat>
  <Paragraphs>827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Arial Bold</vt:lpstr>
      <vt:lpstr>Calibri</vt:lpstr>
      <vt:lpstr>Gill Sans MT</vt:lpstr>
      <vt:lpstr>Verdana</vt:lpstr>
      <vt:lpstr>Wingdings 2</vt:lpstr>
      <vt:lpstr>Solstice</vt:lpstr>
      <vt:lpstr>Office Theme</vt:lpstr>
      <vt:lpstr>PowerPoint Presentation</vt:lpstr>
      <vt:lpstr>PowerPoint Presentation</vt:lpstr>
      <vt:lpstr>BBBEE – Management Control Scorecard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niresh singh</dc:creator>
  <cp:lastModifiedBy>Jullian Mohale (HQ)</cp:lastModifiedBy>
  <cp:revision>324</cp:revision>
  <cp:lastPrinted>2019-06-05T11:46:50Z</cp:lastPrinted>
  <dcterms:created xsi:type="dcterms:W3CDTF">2018-08-18T13:56:52Z</dcterms:created>
  <dcterms:modified xsi:type="dcterms:W3CDTF">2022-06-13T14:45:54Z</dcterms:modified>
</cp:coreProperties>
</file>